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27" r:id="rId1"/>
  </p:sldMasterIdLst>
  <p:notesMasterIdLst>
    <p:notesMasterId r:id="rId88"/>
  </p:notesMasterIdLst>
  <p:sldIdLst>
    <p:sldId id="256" r:id="rId2"/>
    <p:sldId id="263" r:id="rId3"/>
    <p:sldId id="264" r:id="rId4"/>
    <p:sldId id="257" r:id="rId5"/>
    <p:sldId id="343" r:id="rId6"/>
    <p:sldId id="288" r:id="rId7"/>
    <p:sldId id="258" r:id="rId8"/>
    <p:sldId id="344" r:id="rId9"/>
    <p:sldId id="259" r:id="rId10"/>
    <p:sldId id="289" r:id="rId11"/>
    <p:sldId id="283" r:id="rId12"/>
    <p:sldId id="346" r:id="rId13"/>
    <p:sldId id="347" r:id="rId14"/>
    <p:sldId id="272" r:id="rId15"/>
    <p:sldId id="274" r:id="rId16"/>
    <p:sldId id="260" r:id="rId17"/>
    <p:sldId id="275" r:id="rId18"/>
    <p:sldId id="276" r:id="rId19"/>
    <p:sldId id="277" r:id="rId20"/>
    <p:sldId id="278" r:id="rId21"/>
    <p:sldId id="287" r:id="rId22"/>
    <p:sldId id="286" r:id="rId23"/>
    <p:sldId id="285" r:id="rId24"/>
    <p:sldId id="345" r:id="rId25"/>
    <p:sldId id="348" r:id="rId26"/>
    <p:sldId id="349" r:id="rId27"/>
    <p:sldId id="350" r:id="rId28"/>
    <p:sldId id="351" r:id="rId29"/>
    <p:sldId id="352" r:id="rId30"/>
    <p:sldId id="353" r:id="rId31"/>
    <p:sldId id="354" r:id="rId32"/>
    <p:sldId id="355" r:id="rId33"/>
    <p:sldId id="356" r:id="rId34"/>
    <p:sldId id="357" r:id="rId35"/>
    <p:sldId id="358" r:id="rId36"/>
    <p:sldId id="359" r:id="rId37"/>
    <p:sldId id="364" r:id="rId38"/>
    <p:sldId id="365" r:id="rId39"/>
    <p:sldId id="366" r:id="rId40"/>
    <p:sldId id="368" r:id="rId41"/>
    <p:sldId id="273" r:id="rId42"/>
    <p:sldId id="297" r:id="rId43"/>
    <p:sldId id="298" r:id="rId44"/>
    <p:sldId id="370" r:id="rId45"/>
    <p:sldId id="299" r:id="rId46"/>
    <p:sldId id="300" r:id="rId47"/>
    <p:sldId id="301" r:id="rId48"/>
    <p:sldId id="302" r:id="rId49"/>
    <p:sldId id="369" r:id="rId50"/>
    <p:sldId id="308" r:id="rId51"/>
    <p:sldId id="262" r:id="rId52"/>
    <p:sldId id="372" r:id="rId53"/>
    <p:sldId id="339" r:id="rId54"/>
    <p:sldId id="373" r:id="rId55"/>
    <p:sldId id="374" r:id="rId56"/>
    <p:sldId id="375" r:id="rId57"/>
    <p:sldId id="340" r:id="rId58"/>
    <p:sldId id="376" r:id="rId59"/>
    <p:sldId id="360" r:id="rId60"/>
    <p:sldId id="292" r:id="rId61"/>
    <p:sldId id="361" r:id="rId62"/>
    <p:sldId id="337" r:id="rId63"/>
    <p:sldId id="363" r:id="rId64"/>
    <p:sldId id="335" r:id="rId65"/>
    <p:sldId id="362" r:id="rId66"/>
    <p:sldId id="314" r:id="rId67"/>
    <p:sldId id="315" r:id="rId68"/>
    <p:sldId id="316" r:id="rId69"/>
    <p:sldId id="317" r:id="rId70"/>
    <p:sldId id="318" r:id="rId71"/>
    <p:sldId id="319" r:id="rId72"/>
    <p:sldId id="328" r:id="rId73"/>
    <p:sldId id="309" r:id="rId74"/>
    <p:sldId id="320" r:id="rId75"/>
    <p:sldId id="321" r:id="rId76"/>
    <p:sldId id="322" r:id="rId77"/>
    <p:sldId id="336" r:id="rId78"/>
    <p:sldId id="323" r:id="rId79"/>
    <p:sldId id="324" r:id="rId80"/>
    <p:sldId id="325" r:id="rId81"/>
    <p:sldId id="326" r:id="rId82"/>
    <p:sldId id="327" r:id="rId83"/>
    <p:sldId id="329" r:id="rId84"/>
    <p:sldId id="330" r:id="rId85"/>
    <p:sldId id="331" r:id="rId86"/>
    <p:sldId id="333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90"/>
    <p:restoredTop sz="94715"/>
  </p:normalViewPr>
  <p:slideViewPr>
    <p:cSldViewPr snapToGrid="0" snapToObjects="1">
      <p:cViewPr varScale="1">
        <p:scale>
          <a:sx n="108" d="100"/>
          <a:sy n="108" d="100"/>
        </p:scale>
        <p:origin x="-27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0061432538324013E-2"/>
          <c:y val="3.2068526968026846E-2"/>
          <c:w val="0.94966354749134618"/>
          <c:h val="0.86606602382991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Projektů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c:spPr>
          <c:invertIfNegative val="0"/>
          <c:cat>
            <c:strRef>
              <c:f>List1!$A$2:$A$10</c:f>
              <c:strCache>
                <c:ptCount val="9"/>
                <c:pt idx="0">
                  <c:v>FSV</c:v>
                </c:pt>
                <c:pt idx="1">
                  <c:v>FF</c:v>
                </c:pt>
                <c:pt idx="2">
                  <c:v>PřF</c:v>
                </c:pt>
                <c:pt idx="3">
                  <c:v>3.LF</c:v>
                </c:pt>
                <c:pt idx="4">
                  <c:v>FaF</c:v>
                </c:pt>
                <c:pt idx="5">
                  <c:v>MFF</c:v>
                </c:pt>
                <c:pt idx="6">
                  <c:v>1.LF</c:v>
                </c:pt>
                <c:pt idx="7">
                  <c:v>ETF</c:v>
                </c:pt>
                <c:pt idx="8">
                  <c:v>PeDF</c:v>
                </c:pt>
              </c:strCache>
            </c:strRef>
          </c:cat>
          <c:val>
            <c:numRef>
              <c:f>List1!$B$2:$B$10</c:f>
              <c:numCache>
                <c:formatCode>General</c:formatCode>
                <c:ptCount val="9"/>
                <c:pt idx="0">
                  <c:v>22</c:v>
                </c:pt>
                <c:pt idx="1">
                  <c:v>13</c:v>
                </c:pt>
                <c:pt idx="2">
                  <c:v>10</c:v>
                </c:pt>
                <c:pt idx="3">
                  <c:v>9</c:v>
                </c:pt>
                <c:pt idx="4">
                  <c:v>4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430-2447-8D3A-2D43772F34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318720"/>
        <c:axId val="36127296"/>
      </c:barChart>
      <c:catAx>
        <c:axId val="36318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 b="1">
                <a:effectLst/>
              </a:defRPr>
            </a:pPr>
            <a:endParaRPr lang="cs-CZ"/>
          </a:p>
        </c:txPr>
        <c:crossAx val="36127296"/>
        <c:crosses val="autoZero"/>
        <c:auto val="1"/>
        <c:lblAlgn val="ctr"/>
        <c:lblOffset val="100"/>
        <c:noMultiLvlLbl val="0"/>
      </c:catAx>
      <c:valAx>
        <c:axId val="36127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6318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48D-4B4F-B176-AC3C6CF9B8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48D-4B4F-B176-AC3C6CF9B8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Ano</c:v>
                </c:pt>
                <c:pt idx="1">
                  <c:v>Ne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48D-4B4F-B176-AC3C6CF9B8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688700597208"/>
          <c:y val="0.43358571547418301"/>
          <c:w val="6.6591254897485602E-2"/>
          <c:h val="0.1620149940087390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spPr>
            <a:solidFill>
              <a:srgbClr val="00B050"/>
            </a:solidFill>
          </c:spPr>
          <c:explosion val="10"/>
          <c:dPt>
            <c:idx val="0"/>
            <c:bubble3D val="0"/>
            <c:explosion val="0"/>
            <c:spPr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373-5C45-9460-B47FD8BD0BA4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ln w="12700"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373-5C45-9460-B47FD8BD0BA4}"/>
              </c:ext>
            </c:extLst>
          </c:dPt>
          <c:dLbls>
            <c:dLbl>
              <c:idx val="0"/>
              <c:layout>
                <c:manualLayout>
                  <c:x val="-7.6387736270623813E-2"/>
                  <c:y val="0.103168314444440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73-5C45-9460-B47FD8BD0BA4}"/>
                </c:ext>
              </c:extLst>
            </c:dLbl>
            <c:dLbl>
              <c:idx val="1"/>
              <c:layout>
                <c:manualLayout>
                  <c:x val="9.7252316781313436E-2"/>
                  <c:y val="-0.11325791658492622"/>
                </c:manualLayout>
              </c:layout>
              <c:spPr/>
              <c:txPr>
                <a:bodyPr/>
                <a:lstStyle/>
                <a:p>
                  <a:pPr>
                    <a:defRPr sz="4400" baseline="0">
                      <a:solidFill>
                        <a:schemeClr val="bg1"/>
                      </a:solidFill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73-5C45-9460-B47FD8BD0B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aseline="0">
                    <a:solidFill>
                      <a:schemeClr val="bg1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ANO</c:v>
                </c:pt>
                <c:pt idx="1">
                  <c:v>NE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20</c:v>
                </c:pt>
                <c:pt idx="1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373-5C45-9460-B47FD8BD0B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2000"/>
            </a:pPr>
            <a:endParaRPr lang="cs-CZ"/>
          </a:p>
        </c:txPr>
      </c:legendEntry>
      <c:layout>
        <c:manualLayout>
          <c:xMode val="edge"/>
          <c:yMode val="edge"/>
          <c:x val="0.82454977949339958"/>
          <c:y val="0.35442145483013882"/>
          <c:w val="0.14596898577677742"/>
          <c:h val="0.3259538607610428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5"/>
            </a:solidFill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3A9-B84D-9A37-C1B668FC2DD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3A9-B84D-9A37-C1B668FC2DD9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3A9-B84D-9A37-C1B668FC2D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Spolupráce již probíhá</c:v>
                </c:pt>
                <c:pt idx="1">
                  <c:v>Spolupráce je v počátcích</c:v>
                </c:pt>
                <c:pt idx="2">
                  <c:v>Spolupráce ještě nezačala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39</c:v>
                </c:pt>
                <c:pt idx="1">
                  <c:v>22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3A9-B84D-9A37-C1B668FC2D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734556278291295"/>
          <c:y val="0.378488639586261"/>
          <c:w val="0.25849984784510599"/>
          <c:h val="0.2430224910131089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explosion val="25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34B-584D-9448-0C00DA0413D2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34B-584D-9448-0C00DA0413D2}"/>
              </c:ext>
            </c:extLst>
          </c:dPt>
          <c:dLbls>
            <c:dLbl>
              <c:idx val="1"/>
              <c:layout>
                <c:manualLayout>
                  <c:x val="7.7294685990338105E-2"/>
                  <c:y val="9.3396559862736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19565217391304"/>
                      <c:h val="0.245165969639683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34B-584D-9448-0C00DA0413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Ano</c:v>
                </c:pt>
                <c:pt idx="1">
                  <c:v>Ne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54</c:v>
                </c:pt>
                <c:pt idx="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34B-584D-9448-0C00DA0413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239425234889098"/>
          <c:y val="0.40148064802136701"/>
          <c:w val="6.6591254897485602E-2"/>
          <c:h val="0.1620149940087390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Distribution of Faculties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Sheet1!$A$2:$A$25</c:f>
              <c:strCache>
                <c:ptCount val="24"/>
                <c:pt idx="0">
                  <c:v>Israel</c:v>
                </c:pt>
                <c:pt idx="1">
                  <c:v>Ukraine</c:v>
                </c:pt>
                <c:pt idx="2">
                  <c:v>Russia</c:v>
                </c:pt>
                <c:pt idx="3">
                  <c:v>Serbia</c:v>
                </c:pt>
                <c:pt idx="4">
                  <c:v>USA</c:v>
                </c:pt>
                <c:pt idx="5">
                  <c:v>Australia</c:v>
                </c:pt>
                <c:pt idx="6">
                  <c:v>Bosnia and Herzegovina</c:v>
                </c:pt>
                <c:pt idx="7">
                  <c:v>Canada</c:v>
                </c:pt>
                <c:pt idx="8">
                  <c:v>India</c:v>
                </c:pt>
                <c:pt idx="9">
                  <c:v>Moldova</c:v>
                </c:pt>
                <c:pt idx="10">
                  <c:v>Uzbekistan</c:v>
                </c:pt>
                <c:pt idx="11">
                  <c:v>Albania</c:v>
                </c:pt>
                <c:pt idx="12">
                  <c:v>Argentina</c:v>
                </c:pt>
                <c:pt idx="13">
                  <c:v>Armenia</c:v>
                </c:pt>
                <c:pt idx="14">
                  <c:v>Azerbaijan</c:v>
                </c:pt>
                <c:pt idx="15">
                  <c:v>Belarus</c:v>
                </c:pt>
                <c:pt idx="16">
                  <c:v>Brazil</c:v>
                </c:pt>
                <c:pt idx="17">
                  <c:v>China - Hongkong</c:v>
                </c:pt>
                <c:pt idx="18">
                  <c:v>Egypt</c:v>
                </c:pt>
                <c:pt idx="19">
                  <c:v>Georgia</c:v>
                </c:pt>
                <c:pt idx="20">
                  <c:v>Kazakhstan</c:v>
                </c:pt>
                <c:pt idx="21">
                  <c:v>Kosovo</c:v>
                </c:pt>
                <c:pt idx="22">
                  <c:v>Montenegro</c:v>
                </c:pt>
                <c:pt idx="23">
                  <c:v>Taiwan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BAD-F946-818C-9C8D49EA9E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6247040"/>
        <c:axId val="87583552"/>
      </c:barChart>
      <c:catAx>
        <c:axId val="3624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0"/>
          <a:lstStyle/>
          <a:p>
            <a:pPr>
              <a:defRPr sz="16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75835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875835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247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Distribution of Faculties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Sheet1!$A$2:$A$28</c:f>
              <c:strCache>
                <c:ptCount val="27"/>
                <c:pt idx="0">
                  <c:v>USA</c:v>
                </c:pt>
                <c:pt idx="1">
                  <c:v>Israel</c:v>
                </c:pt>
                <c:pt idx="2">
                  <c:v>Russian Federation</c:v>
                </c:pt>
                <c:pt idx="3">
                  <c:v>Ukraine</c:v>
                </c:pt>
                <c:pt idx="4">
                  <c:v>Canada</c:v>
                </c:pt>
                <c:pt idx="5">
                  <c:v>Australia</c:v>
                </c:pt>
                <c:pt idx="6">
                  <c:v>Bosnia and Herzegovina</c:v>
                </c:pt>
                <c:pt idx="7">
                  <c:v>Colombia</c:v>
                </c:pt>
                <c:pt idx="8">
                  <c:v>India</c:v>
                </c:pt>
                <c:pt idx="9">
                  <c:v>Montenegro</c:v>
                </c:pt>
                <c:pt idx="10">
                  <c:v>Taiwan</c:v>
                </c:pt>
                <c:pt idx="11">
                  <c:v>Albania</c:v>
                </c:pt>
                <c:pt idx="12">
                  <c:v>Argentina</c:v>
                </c:pt>
                <c:pt idx="13">
                  <c:v>Armenia</c:v>
                </c:pt>
                <c:pt idx="14">
                  <c:v>Brazil</c:v>
                </c:pt>
                <c:pt idx="15">
                  <c:v>Ethiopia</c:v>
                </c:pt>
                <c:pt idx="16">
                  <c:v>China</c:v>
                </c:pt>
                <c:pt idx="17">
                  <c:v>Egypt</c:v>
                </c:pt>
                <c:pt idx="18">
                  <c:v>Georgia</c:v>
                </c:pt>
                <c:pt idx="19">
                  <c:v>Kazakhstan</c:v>
                </c:pt>
                <c:pt idx="20">
                  <c:v>Kyrgyzstan</c:v>
                </c:pt>
                <c:pt idx="21">
                  <c:v>Mexico</c:v>
                </c:pt>
                <c:pt idx="22">
                  <c:v>Moldova</c:v>
                </c:pt>
                <c:pt idx="23">
                  <c:v>Morocco</c:v>
                </c:pt>
                <c:pt idx="24">
                  <c:v>New Zealand</c:v>
                </c:pt>
                <c:pt idx="25">
                  <c:v>Senegal</c:v>
                </c:pt>
                <c:pt idx="26">
                  <c:v>South Africa</c:v>
                </c:pt>
              </c:strCache>
            </c:strRef>
          </c:cat>
          <c:val>
            <c:numRef>
              <c:f>Sheet1!$B$2:$B$28</c:f>
              <c:numCache>
                <c:formatCode>General</c:formatCode>
                <c:ptCount val="27"/>
                <c:pt idx="0">
                  <c:v>11</c:v>
                </c:pt>
                <c:pt idx="1">
                  <c:v>8</c:v>
                </c:pt>
                <c:pt idx="2">
                  <c:v>8</c:v>
                </c:pt>
                <c:pt idx="3">
                  <c:v>5</c:v>
                </c:pt>
                <c:pt idx="4">
                  <c:v>4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BF-6D4D-A205-215CDDDA26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8301568"/>
        <c:axId val="87585280"/>
      </c:barChart>
      <c:catAx>
        <c:axId val="8830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0"/>
          <a:lstStyle/>
          <a:p>
            <a:pPr>
              <a:defRPr sz="16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75852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875852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8301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569C8-49F9-454E-B2BC-04AFC1A520A1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75FF1-530E-834B-BF03-8D58CECC3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83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96B4A-A6A5-4A99-84C6-7B5034D6A2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6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F477-9DC9-E74C-9AB3-616E034304EB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71418-D801-C94F-8A0E-6318C0F4B8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F477-9DC9-E74C-9AB3-616E034304EB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71418-D801-C94F-8A0E-6318C0F4B8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F477-9DC9-E74C-9AB3-616E034304EB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71418-D801-C94F-8A0E-6318C0F4B8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F477-9DC9-E74C-9AB3-616E034304EB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71418-D801-C94F-8A0E-6318C0F4B8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F477-9DC9-E74C-9AB3-616E034304EB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71418-D801-C94F-8A0E-6318C0F4B8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F477-9DC9-E74C-9AB3-616E034304EB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71418-D801-C94F-8A0E-6318C0F4B8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F477-9DC9-E74C-9AB3-616E034304EB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71418-D801-C94F-8A0E-6318C0F4B8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F477-9DC9-E74C-9AB3-616E034304EB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71418-D801-C94F-8A0E-6318C0F4B8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F477-9DC9-E74C-9AB3-616E034304EB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71418-D801-C94F-8A0E-6318C0F4B8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F477-9DC9-E74C-9AB3-616E034304EB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71418-D801-C94F-8A0E-6318C0F4B8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F477-9DC9-E74C-9AB3-616E034304EB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71418-D801-C94F-8A0E-6318C0F4B8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6F477-9DC9-E74C-9AB3-616E034304EB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71418-D801-C94F-8A0E-6318C0F4B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9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erasmusplus.cz/cz/mobilita-osob-vysokoskolske-vzdelavani/mobilita-mezi-programovymi-a-partnerskymi-zememi-vyzva-2019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erasmusplus.cz/cz/mobilita-osob-vysokoskolske-vzdelavani/mobilita-mezi-programovymi-a-partnerskymi-zememi-vyzva-2019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erasmusplus.cz/cz/mobilita-osob-vysokoskolske-vzdelavani/mobilita-mezi-programovymi-a-partnerskymi-zememi-vyzva-2019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erasmusplus.cz/cz/mobilita-osob-vysokoskolske-vzdelavani/mobilita-mezi-programovymi-a-partnerskymi-zememi-vyzva-2019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Mezinárodní</a:t>
            </a:r>
            <a:r>
              <a:rPr lang="en-US" b="1" dirty="0"/>
              <a:t> </a:t>
            </a:r>
            <a:r>
              <a:rPr lang="en-US" b="1" dirty="0" err="1"/>
              <a:t>kreditová</a:t>
            </a:r>
            <a:r>
              <a:rPr lang="en-US" b="1" dirty="0"/>
              <a:t> </a:t>
            </a:r>
            <a:r>
              <a:rPr lang="en-US" b="1" dirty="0" err="1"/>
              <a:t>mobilita</a:t>
            </a:r>
            <a:r>
              <a:rPr lang="en-US" b="1" dirty="0"/>
              <a:t> Erasmus+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cs-CZ" b="1" dirty="0"/>
              <a:t>Mobilita mezi programovými a partnerskými zeměmi</a:t>
            </a:r>
          </a:p>
          <a:p>
            <a:endParaRPr lang="en-US" dirty="0"/>
          </a:p>
          <a:p>
            <a:r>
              <a:rPr lang="en-US" sz="3200" b="1" dirty="0" err="1"/>
              <a:t>Výzva</a:t>
            </a:r>
            <a:r>
              <a:rPr lang="en-US" sz="3200" b="1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219781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61" y="777765"/>
            <a:ext cx="8282152" cy="5118539"/>
          </a:xfrm>
          <a:prstGeom prst="rect">
            <a:avLst/>
          </a:prstGeom>
        </p:spPr>
      </p:pic>
      <p:sp>
        <p:nvSpPr>
          <p:cNvPr id="2" name="Multiply 1">
            <a:extLst>
              <a:ext uri="{FF2B5EF4-FFF2-40B4-BE49-F238E27FC236}">
                <a16:creationId xmlns:a16="http://schemas.microsoft.com/office/drawing/2014/main" xmlns="" id="{42A0FF78-7EAD-F942-A041-999223CB8080}"/>
              </a:ext>
            </a:extLst>
          </p:cNvPr>
          <p:cNvSpPr/>
          <p:nvPr/>
        </p:nvSpPr>
        <p:spPr>
          <a:xfrm>
            <a:off x="6560820" y="777765"/>
            <a:ext cx="1463040" cy="148537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xmlns="" id="{0E7CBA93-7509-3E48-9BD1-3C4E5A9F1424}"/>
              </a:ext>
            </a:extLst>
          </p:cNvPr>
          <p:cNvSpPr/>
          <p:nvPr/>
        </p:nvSpPr>
        <p:spPr>
          <a:xfrm>
            <a:off x="1343089" y="5107633"/>
            <a:ext cx="588973" cy="538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813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5045"/>
          </a:xfrm>
        </p:spPr>
        <p:txBody>
          <a:bodyPr>
            <a:normAutofit/>
          </a:bodyPr>
          <a:lstStyle/>
          <a:p>
            <a:r>
              <a:rPr lang="en-US" sz="4200" dirty="0"/>
              <a:t>Z </a:t>
            </a:r>
            <a:r>
              <a:rPr lang="en-US" sz="4200" dirty="0" err="1"/>
              <a:t>Mezinárodní</a:t>
            </a:r>
            <a:r>
              <a:rPr lang="en-US" sz="4200" dirty="0"/>
              <a:t> </a:t>
            </a:r>
            <a:r>
              <a:rPr lang="en-US" sz="4200" dirty="0" err="1"/>
              <a:t>kreditové</a:t>
            </a:r>
            <a:r>
              <a:rPr lang="en-US" sz="4200" dirty="0"/>
              <a:t> mobility </a:t>
            </a:r>
            <a:r>
              <a:rPr lang="en-US" sz="4200" dirty="0" err="1"/>
              <a:t>jsou</a:t>
            </a:r>
            <a:r>
              <a:rPr lang="en-US" sz="4200" dirty="0"/>
              <a:t> </a:t>
            </a:r>
            <a:r>
              <a:rPr lang="en-US" sz="4200" dirty="0" err="1"/>
              <a:t>vyřazeny</a:t>
            </a:r>
            <a:r>
              <a:rPr lang="en-US" sz="4200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15829"/>
            <a:ext cx="10515600" cy="2821190"/>
          </a:xfrm>
        </p:spPr>
        <p:txBody>
          <a:bodyPr/>
          <a:lstStyle/>
          <a:p>
            <a:r>
              <a:rPr lang="en-US" b="1" dirty="0"/>
              <a:t>Region 5</a:t>
            </a:r>
          </a:p>
          <a:p>
            <a:r>
              <a:rPr lang="en-US" b="1" dirty="0"/>
              <a:t>Region 12</a:t>
            </a:r>
          </a:p>
          <a:p>
            <a:endParaRPr lang="en-US" dirty="0"/>
          </a:p>
          <a:p>
            <a:r>
              <a:rPr lang="en-US" b="1" dirty="0"/>
              <a:t>Region 14</a:t>
            </a:r>
            <a:r>
              <a:rPr lang="en-US" dirty="0"/>
              <a:t>: </a:t>
            </a:r>
            <a:r>
              <a:rPr lang="en-US" dirty="0" err="1"/>
              <a:t>Švýcarsko</a:t>
            </a:r>
            <a:r>
              <a:rPr lang="en-US" dirty="0"/>
              <a:t> a </a:t>
            </a:r>
            <a:r>
              <a:rPr lang="en-US" dirty="0" err="1"/>
              <a:t>Faerské</a:t>
            </a:r>
            <a:r>
              <a:rPr lang="en-US" dirty="0"/>
              <a:t> </a:t>
            </a:r>
            <a:r>
              <a:rPr lang="en-US" dirty="0" err="1"/>
              <a:t>ostrovy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jiný</a:t>
            </a:r>
            <a:r>
              <a:rPr lang="en-US" dirty="0"/>
              <a:t> </a:t>
            </a:r>
            <a:r>
              <a:rPr lang="en-US" dirty="0" err="1"/>
              <a:t>zdroj</a:t>
            </a:r>
            <a:r>
              <a:rPr lang="en-US" dirty="0"/>
              <a:t> </a:t>
            </a:r>
            <a:r>
              <a:rPr lang="en-US" dirty="0" err="1"/>
              <a:t>financování</a:t>
            </a:r>
            <a:r>
              <a:rPr lang="en-US" dirty="0"/>
              <a:t> (Heading 1 </a:t>
            </a:r>
            <a:r>
              <a:rPr lang="en-US" dirty="0" err="1"/>
              <a:t>rozpočtu</a:t>
            </a:r>
            <a:r>
              <a:rPr lang="en-US" dirty="0"/>
              <a:t> EU): </a:t>
            </a:r>
            <a:r>
              <a:rPr lang="en-US" b="1" dirty="0">
                <a:solidFill>
                  <a:srgbClr val="FF0000"/>
                </a:solidFill>
              </a:rPr>
              <a:t>POUZE </a:t>
            </a:r>
            <a:r>
              <a:rPr lang="en-US" b="1" dirty="0" err="1">
                <a:solidFill>
                  <a:srgbClr val="FF0000"/>
                </a:solidFill>
              </a:rPr>
              <a:t>praktické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stáže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vyjíždějících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studentů</a:t>
            </a:r>
            <a:r>
              <a:rPr lang="en-US" b="1" dirty="0">
                <a:solidFill>
                  <a:srgbClr val="FF0000"/>
                </a:solidFill>
              </a:rPr>
              <a:t> v </a:t>
            </a:r>
            <a:r>
              <a:rPr lang="en-US" b="1" dirty="0" err="1">
                <a:solidFill>
                  <a:srgbClr val="FF0000"/>
                </a:solidFill>
              </a:rPr>
              <a:t>oblasti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digitálních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dovedností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3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B857FDE-78A7-8840-983E-CDB7E87A4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7703" y="378373"/>
            <a:ext cx="8743018" cy="604344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31503F-D810-854E-8C77-FC997349C3CB}"/>
              </a:ext>
            </a:extLst>
          </p:cNvPr>
          <p:cNvSpPr txBox="1"/>
          <p:nvPr/>
        </p:nvSpPr>
        <p:spPr>
          <a:xfrm>
            <a:off x="2039007" y="5896303"/>
            <a:ext cx="6884276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50"/>
                </a:solidFill>
              </a:rPr>
              <a:t>Relativní výhoda již probíhajících partnerství</a:t>
            </a:r>
          </a:p>
        </p:txBody>
      </p:sp>
    </p:spTree>
    <p:extLst>
      <p:ext uri="{BB962C8B-B14F-4D97-AF65-F5344CB8AC3E}">
        <p14:creationId xmlns:p14="http://schemas.microsoft.com/office/powerpoint/2010/main" val="1362965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834C48A-4A10-AD42-A45A-709BA1B36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7987" y="504497"/>
            <a:ext cx="7987862" cy="5770179"/>
          </a:xfrm>
        </p:spPr>
      </p:pic>
    </p:spTree>
    <p:extLst>
      <p:ext uri="{BB962C8B-B14F-4D97-AF65-F5344CB8AC3E}">
        <p14:creationId xmlns:p14="http://schemas.microsoft.com/office/powerpoint/2010/main" val="3000746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0"/>
            <a:ext cx="9159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95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0"/>
            <a:ext cx="9155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37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0"/>
            <a:ext cx="9115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1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0"/>
            <a:ext cx="9166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7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0"/>
            <a:ext cx="9155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81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0"/>
            <a:ext cx="9155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1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85" y="0"/>
            <a:ext cx="9739075" cy="682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8725" y="418262"/>
            <a:ext cx="8774553" cy="615553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solidFill>
                  <a:srgbClr val="C00000"/>
                </a:solidFill>
                <a:latin typeface="+mn-lt"/>
              </a:rPr>
              <a:t>PROGRAM ERASMUS+</a:t>
            </a:r>
            <a:endParaRPr lang="en-US" sz="40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588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0"/>
            <a:ext cx="10058400" cy="685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21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9905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08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9288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68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0"/>
            <a:ext cx="9316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51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CECD079-ADA7-7541-9047-08FAF3593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6345" y="0"/>
            <a:ext cx="9346895" cy="6861392"/>
          </a:xfrm>
        </p:spPr>
      </p:pic>
    </p:spTree>
    <p:extLst>
      <p:ext uri="{BB962C8B-B14F-4D97-AF65-F5344CB8AC3E}">
        <p14:creationId xmlns:p14="http://schemas.microsoft.com/office/powerpoint/2010/main" val="3879284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75439FB-24C1-B54E-9262-61F977B87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743"/>
            <a:ext cx="9312165" cy="686374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CE1DD8-E294-D245-9E33-443AAEFEB2AE}"/>
              </a:ext>
            </a:extLst>
          </p:cNvPr>
          <p:cNvSpPr txBox="1"/>
          <p:nvPr/>
        </p:nvSpPr>
        <p:spPr>
          <a:xfrm>
            <a:off x="9312165" y="1818290"/>
            <a:ext cx="2879835" cy="34163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Informace o českém rozpočtu pro </a:t>
            </a:r>
            <a:r>
              <a:rPr lang="cs-CZ" b="1" dirty="0"/>
              <a:t>Výzvu 2019</a:t>
            </a:r>
            <a:r>
              <a:rPr lang="cs-CZ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 </a:t>
            </a:r>
            <a:r>
              <a:rPr lang="cs-CZ" dirty="0"/>
              <a:t>dostupných financích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pro </a:t>
            </a:r>
            <a:r>
              <a:rPr lang="cs-CZ" dirty="0"/>
              <a:t>každý z regionů </a:t>
            </a:r>
            <a:r>
              <a:rPr lang="cs-CZ" b="1" dirty="0"/>
              <a:t>budou zveřejněny</a:t>
            </a:r>
            <a:r>
              <a:rPr lang="cs-CZ" dirty="0"/>
              <a:t> na této stránce: </a:t>
            </a:r>
            <a:r>
              <a:rPr lang="cs-CZ" dirty="0">
                <a:hlinkClick r:id="rId3"/>
              </a:rPr>
              <a:t>http://www.naerasmusplus.cz/cz/mobilita-osob-vysokoskolske-vzdelavani/mobilita-mezi-programovymi-a-partnerskymi-zememi-vyzva-2019/</a:t>
            </a:r>
            <a:endParaRPr lang="cs-C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7EEC9FB-AA82-324A-9BD5-760E693187BF}"/>
              </a:ext>
            </a:extLst>
          </p:cNvPr>
          <p:cNvSpPr txBox="1"/>
          <p:nvPr/>
        </p:nvSpPr>
        <p:spPr>
          <a:xfrm>
            <a:off x="3668110" y="2770495"/>
            <a:ext cx="1611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Výzva 2018</a:t>
            </a:r>
          </a:p>
        </p:txBody>
      </p:sp>
    </p:spTree>
    <p:extLst>
      <p:ext uri="{BB962C8B-B14F-4D97-AF65-F5344CB8AC3E}">
        <p14:creationId xmlns:p14="http://schemas.microsoft.com/office/powerpoint/2010/main" val="2156925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E0F6774-018E-9A47-B601-E06BF7E75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1352" y="373733"/>
            <a:ext cx="8292662" cy="6087002"/>
          </a:xfrm>
        </p:spPr>
      </p:pic>
    </p:spTree>
    <p:extLst>
      <p:ext uri="{BB962C8B-B14F-4D97-AF65-F5344CB8AC3E}">
        <p14:creationId xmlns:p14="http://schemas.microsoft.com/office/powerpoint/2010/main" val="1998283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1DCB69A-B02F-F648-AC2A-4228136CB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3798" y="250276"/>
            <a:ext cx="8700933" cy="6255627"/>
          </a:xfrm>
        </p:spPr>
      </p:pic>
    </p:spTree>
    <p:extLst>
      <p:ext uri="{BB962C8B-B14F-4D97-AF65-F5344CB8AC3E}">
        <p14:creationId xmlns:p14="http://schemas.microsoft.com/office/powerpoint/2010/main" val="20888068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D0A4A78-2ADD-CA40-B6C0-340E1FA06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159" y="1234"/>
            <a:ext cx="9733666" cy="6856766"/>
          </a:xfrm>
        </p:spPr>
      </p:pic>
    </p:spTree>
    <p:extLst>
      <p:ext uri="{BB962C8B-B14F-4D97-AF65-F5344CB8AC3E}">
        <p14:creationId xmlns:p14="http://schemas.microsoft.com/office/powerpoint/2010/main" val="1118992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A7121A6-63C1-3B42-A700-D35DF0473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9309" y="252248"/>
            <a:ext cx="9029715" cy="6337737"/>
          </a:xfrm>
        </p:spPr>
      </p:pic>
    </p:spTree>
    <p:extLst>
      <p:ext uri="{BB962C8B-B14F-4D97-AF65-F5344CB8AC3E}">
        <p14:creationId xmlns:p14="http://schemas.microsoft.com/office/powerpoint/2010/main" val="2612465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0"/>
            <a:ext cx="9157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20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2E2A44F-8ABA-224D-B52C-D24A4F2A3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531" y="241739"/>
            <a:ext cx="9407567" cy="6373448"/>
          </a:xfrm>
        </p:spPr>
      </p:pic>
    </p:spTree>
    <p:extLst>
      <p:ext uri="{BB962C8B-B14F-4D97-AF65-F5344CB8AC3E}">
        <p14:creationId xmlns:p14="http://schemas.microsoft.com/office/powerpoint/2010/main" val="2791703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28EEBD1-9622-9542-8D24-9AFE8FE86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953" y="-878"/>
            <a:ext cx="9574924" cy="6858878"/>
          </a:xfrm>
        </p:spPr>
      </p:pic>
    </p:spTree>
    <p:extLst>
      <p:ext uri="{BB962C8B-B14F-4D97-AF65-F5344CB8AC3E}">
        <p14:creationId xmlns:p14="http://schemas.microsoft.com/office/powerpoint/2010/main" val="3297094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166BBEB-E79C-F348-B59F-BE6A8A582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4655" y="0"/>
            <a:ext cx="9232323" cy="6858000"/>
          </a:xfrm>
        </p:spPr>
      </p:pic>
    </p:spTree>
    <p:extLst>
      <p:ext uri="{BB962C8B-B14F-4D97-AF65-F5344CB8AC3E}">
        <p14:creationId xmlns:p14="http://schemas.microsoft.com/office/powerpoint/2010/main" val="209600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67EF579-C0E5-B140-983B-17BF4800C8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165" y="3702"/>
            <a:ext cx="9292346" cy="6854298"/>
          </a:xfrm>
        </p:spPr>
      </p:pic>
    </p:spTree>
    <p:extLst>
      <p:ext uri="{BB962C8B-B14F-4D97-AF65-F5344CB8AC3E}">
        <p14:creationId xmlns:p14="http://schemas.microsoft.com/office/powerpoint/2010/main" val="1678380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0527A19-012A-1740-B067-8E27C9DB7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9244" y="0"/>
            <a:ext cx="9339266" cy="6842977"/>
          </a:xfrm>
        </p:spPr>
      </p:pic>
    </p:spTree>
    <p:extLst>
      <p:ext uri="{BB962C8B-B14F-4D97-AF65-F5344CB8AC3E}">
        <p14:creationId xmlns:p14="http://schemas.microsoft.com/office/powerpoint/2010/main" val="1896710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7066FC1-EBD1-C145-AA05-6BAB8EB23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3499" y="-1400"/>
            <a:ext cx="9030417" cy="6859400"/>
          </a:xfrm>
        </p:spPr>
      </p:pic>
    </p:spTree>
    <p:extLst>
      <p:ext uri="{BB962C8B-B14F-4D97-AF65-F5344CB8AC3E}">
        <p14:creationId xmlns:p14="http://schemas.microsoft.com/office/powerpoint/2010/main" val="34501995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84BE5E-2915-4B4F-80F3-3CBFF49D7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Výzva ICM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F2C6D0-7E65-AA4C-8DB9-00BBC4A87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Až na několik změn zůstávají podmínky stejné jako ve Výzvě 2018</a:t>
            </a:r>
          </a:p>
          <a:p>
            <a:r>
              <a:rPr lang="cs-CZ" dirty="0"/>
              <a:t>Informace o českém rozpočtu pro </a:t>
            </a:r>
            <a:r>
              <a:rPr lang="cs-CZ" b="1" dirty="0"/>
              <a:t>Výzvu 2019</a:t>
            </a:r>
            <a:r>
              <a:rPr lang="cs-CZ" dirty="0"/>
              <a:t> a dostupných financích </a:t>
            </a:r>
            <a:r>
              <a:rPr lang="cs-CZ" dirty="0" smtClean="0"/>
              <a:t>pro </a:t>
            </a:r>
            <a:r>
              <a:rPr lang="cs-CZ" dirty="0"/>
              <a:t>každý z regionů </a:t>
            </a:r>
            <a:r>
              <a:rPr lang="cs-CZ" b="1" dirty="0"/>
              <a:t>budou zveřejněny</a:t>
            </a:r>
            <a:r>
              <a:rPr lang="cs-CZ" dirty="0"/>
              <a:t> na této stránce: </a:t>
            </a:r>
            <a:r>
              <a:rPr lang="cs-CZ" dirty="0">
                <a:hlinkClick r:id="rId2"/>
              </a:rPr>
              <a:t>http://www.naerasmusplus.cz/cz/mobilita-osob-vysokoskolske-vzdelavani/mobilita-mezi-programovymi-a-partnerskymi-zememi-vyzva-2019/</a:t>
            </a:r>
            <a:endParaRPr lang="cs-CZ" dirty="0"/>
          </a:p>
          <a:p>
            <a:endParaRPr lang="cs-CZ" dirty="0"/>
          </a:p>
          <a:p>
            <a:r>
              <a:rPr lang="cs-CZ" dirty="0"/>
              <a:t>Termín předložení jednotné institucionální žádosti UK: </a:t>
            </a:r>
            <a:r>
              <a:rPr lang="cs-CZ" b="1" dirty="0"/>
              <a:t>5. 2. 2019</a:t>
            </a:r>
          </a:p>
          <a:p>
            <a:r>
              <a:rPr lang="cs-CZ" dirty="0"/>
              <a:t>Projektové období </a:t>
            </a:r>
            <a:r>
              <a:rPr lang="cs-CZ" b="1" dirty="0"/>
              <a:t>36 měsíců</a:t>
            </a:r>
            <a:r>
              <a:rPr lang="cs-CZ" dirty="0"/>
              <a:t>: </a:t>
            </a:r>
            <a:r>
              <a:rPr lang="cs-CZ" sz="3200" b="1" dirty="0">
                <a:solidFill>
                  <a:srgbClr val="00B050"/>
                </a:solidFill>
              </a:rPr>
              <a:t>1. 8. 2019 – 31. 7. 2022</a:t>
            </a:r>
            <a:r>
              <a:rPr lang="cs-CZ" sz="3200" b="1" dirty="0"/>
              <a:t> </a:t>
            </a:r>
            <a:endParaRPr lang="cs-CZ" b="1" dirty="0"/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0053329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2F838BC-ED3D-E346-8AFF-E58E82D42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0564" y="1184494"/>
            <a:ext cx="9248831" cy="4351338"/>
          </a:xfrm>
        </p:spPr>
      </p:pic>
    </p:spTree>
    <p:extLst>
      <p:ext uri="{BB962C8B-B14F-4D97-AF65-F5344CB8AC3E}">
        <p14:creationId xmlns:p14="http://schemas.microsoft.com/office/powerpoint/2010/main" val="24173559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F02EC44-208D-F140-BF80-C46E58BEB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1190" y="388883"/>
            <a:ext cx="8478142" cy="6127530"/>
          </a:xfrm>
        </p:spPr>
      </p:pic>
    </p:spTree>
    <p:extLst>
      <p:ext uri="{BB962C8B-B14F-4D97-AF65-F5344CB8AC3E}">
        <p14:creationId xmlns:p14="http://schemas.microsoft.com/office/powerpoint/2010/main" val="39787704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96A5CA-9965-EA46-8195-74002E62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23"/>
            <a:ext cx="10515600" cy="917136"/>
          </a:xfrm>
        </p:spPr>
        <p:txBody>
          <a:bodyPr/>
          <a:lstStyle/>
          <a:p>
            <a:pPr algn="ctr"/>
            <a:r>
              <a:rPr lang="cs-CZ" dirty="0"/>
              <a:t>Čtyři kategorie mobilit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08F4D5-CC19-A442-8A46-6F558414D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159"/>
            <a:ext cx="10515600" cy="54443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/>
              <a:t>Mobilita studentů</a:t>
            </a:r>
          </a:p>
          <a:p>
            <a:r>
              <a:rPr lang="cs-CZ" sz="3200" dirty="0"/>
              <a:t>na </a:t>
            </a:r>
            <a:r>
              <a:rPr lang="cs-CZ" sz="3200" b="1" dirty="0">
                <a:solidFill>
                  <a:srgbClr val="00B050"/>
                </a:solidFill>
              </a:rPr>
              <a:t>studijní pobyt</a:t>
            </a:r>
            <a:r>
              <a:rPr lang="cs-CZ" sz="3200" dirty="0"/>
              <a:t> do/z partnerských zemí (</a:t>
            </a:r>
            <a:r>
              <a:rPr lang="cs-CZ" sz="3200" dirty="0">
                <a:solidFill>
                  <a:srgbClr val="00B050"/>
                </a:solidFill>
              </a:rPr>
              <a:t>SMS</a:t>
            </a:r>
            <a:r>
              <a:rPr lang="cs-CZ" sz="3200" dirty="0"/>
              <a:t>)</a:t>
            </a:r>
          </a:p>
          <a:p>
            <a:r>
              <a:rPr lang="cs-CZ" sz="3200" dirty="0"/>
              <a:t>na </a:t>
            </a:r>
            <a:r>
              <a:rPr lang="cs-CZ" sz="3200" b="1" dirty="0">
                <a:solidFill>
                  <a:srgbClr val="00B050"/>
                </a:solidFill>
              </a:rPr>
              <a:t>praktickou stáž</a:t>
            </a:r>
            <a:r>
              <a:rPr lang="cs-CZ" sz="3200" dirty="0"/>
              <a:t> do/z partnerských zemí (</a:t>
            </a:r>
            <a:r>
              <a:rPr lang="cs-CZ" sz="3200" dirty="0">
                <a:solidFill>
                  <a:srgbClr val="00B050"/>
                </a:solidFill>
              </a:rPr>
              <a:t>SMP</a:t>
            </a:r>
            <a:r>
              <a:rPr lang="cs-CZ" sz="3200" dirty="0"/>
              <a:t>)</a:t>
            </a:r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Všechny mobility Erasmus+ max. 12 měsíců v jednom studijním cyklu!</a:t>
            </a:r>
          </a:p>
          <a:p>
            <a:pPr lvl="1"/>
            <a:r>
              <a:rPr lang="cs-CZ" dirty="0"/>
              <a:t>započítává se i předchozí účast v programu LLP-Erasmus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a/nebo </a:t>
            </a:r>
            <a:r>
              <a:rPr lang="cs-CZ" dirty="0"/>
              <a:t>Erasmus </a:t>
            </a:r>
            <a:r>
              <a:rPr lang="cs-CZ" dirty="0" err="1"/>
              <a:t>Mundus</a:t>
            </a:r>
            <a:endParaRPr lang="cs-CZ" dirty="0"/>
          </a:p>
          <a:p>
            <a:endParaRPr lang="cs-CZ" sz="3200" dirty="0"/>
          </a:p>
          <a:p>
            <a:pPr marL="0" indent="0">
              <a:buNone/>
            </a:pPr>
            <a:r>
              <a:rPr lang="cs-CZ" sz="3200" b="1" dirty="0"/>
              <a:t>Mobilita zaměstnanců</a:t>
            </a:r>
          </a:p>
          <a:p>
            <a:r>
              <a:rPr lang="cs-CZ" sz="3200" dirty="0"/>
              <a:t>na </a:t>
            </a:r>
            <a:r>
              <a:rPr lang="cs-CZ" sz="3200" b="1" dirty="0">
                <a:solidFill>
                  <a:srgbClr val="00B050"/>
                </a:solidFill>
              </a:rPr>
              <a:t>výukový pobyt</a:t>
            </a:r>
            <a:r>
              <a:rPr lang="cs-CZ" sz="3200" dirty="0"/>
              <a:t> do/z partnerských zemí (</a:t>
            </a:r>
            <a:r>
              <a:rPr lang="cs-CZ" sz="3200" dirty="0">
                <a:solidFill>
                  <a:srgbClr val="00B050"/>
                </a:solidFill>
              </a:rPr>
              <a:t>STA</a:t>
            </a:r>
            <a:r>
              <a:rPr lang="cs-CZ" sz="3200" dirty="0"/>
              <a:t>)</a:t>
            </a:r>
          </a:p>
          <a:p>
            <a:r>
              <a:rPr lang="cs-CZ" sz="3200" dirty="0"/>
              <a:t>na </a:t>
            </a:r>
            <a:r>
              <a:rPr lang="cs-CZ" sz="3200" b="1" dirty="0">
                <a:solidFill>
                  <a:srgbClr val="00B050"/>
                </a:solidFill>
              </a:rPr>
              <a:t>školení</a:t>
            </a:r>
            <a:r>
              <a:rPr lang="cs-CZ" sz="3200" dirty="0"/>
              <a:t> do/z partnerských zemí (</a:t>
            </a:r>
            <a:r>
              <a:rPr lang="cs-CZ" sz="3200" dirty="0">
                <a:solidFill>
                  <a:srgbClr val="00B050"/>
                </a:solidFill>
              </a:rPr>
              <a:t>STT</a:t>
            </a:r>
            <a:r>
              <a:rPr lang="cs-CZ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71570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451" y="0"/>
            <a:ext cx="4373880" cy="6858000"/>
          </a:xfrm>
        </p:spPr>
        <p:txBody>
          <a:bodyPr>
            <a:normAutofit/>
          </a:bodyPr>
          <a:lstStyle/>
          <a:p>
            <a:r>
              <a:rPr lang="en-US" dirty="0" err="1"/>
              <a:t>Mezinárodní</a:t>
            </a:r>
            <a:r>
              <a:rPr lang="en-US" dirty="0"/>
              <a:t> </a:t>
            </a:r>
            <a:r>
              <a:rPr lang="en-US" dirty="0" err="1"/>
              <a:t>kreditová</a:t>
            </a:r>
            <a:r>
              <a:rPr lang="en-US" dirty="0"/>
              <a:t> </a:t>
            </a:r>
            <a:r>
              <a:rPr lang="en-US" dirty="0" err="1"/>
              <a:t>mobilita</a:t>
            </a:r>
            <a:r>
              <a:rPr lang="en-US" dirty="0"/>
              <a:t> (ICM)</a:t>
            </a:r>
            <a:br>
              <a:rPr lang="en-US" dirty="0"/>
            </a:br>
            <a:r>
              <a:rPr lang="en-US" dirty="0"/>
              <a:t>= </a:t>
            </a:r>
            <a:r>
              <a:rPr lang="en-US" b="1" dirty="0"/>
              <a:t>mobility </a:t>
            </a:r>
            <a:r>
              <a:rPr lang="en-US" b="1" dirty="0" err="1"/>
              <a:t>mezi</a:t>
            </a:r>
            <a:r>
              <a:rPr lang="en-US" b="1" dirty="0"/>
              <a:t> </a:t>
            </a:r>
            <a:r>
              <a:rPr lang="en-US" b="1" dirty="0" err="1"/>
              <a:t>programovými</a:t>
            </a:r>
            <a:r>
              <a:rPr lang="en-US" b="1" dirty="0"/>
              <a:t> 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en-US" b="1" dirty="0" smtClean="0"/>
              <a:t>a </a:t>
            </a:r>
            <a:r>
              <a:rPr lang="en-US" b="1" dirty="0" err="1"/>
              <a:t>partnerskými</a:t>
            </a:r>
            <a:r>
              <a:rPr lang="en-US" b="1" dirty="0"/>
              <a:t> </a:t>
            </a:r>
            <a:r>
              <a:rPr lang="en-US" b="1" dirty="0" err="1"/>
              <a:t>zeměmi</a:t>
            </a:r>
            <a:r>
              <a:rPr lang="en-US" b="1" dirty="0"/>
              <a:t> Erasmus+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331" y="681644"/>
            <a:ext cx="6946712" cy="562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542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7C93BEF-D0F2-364E-B82B-7A4F2F35F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2166" y="424764"/>
            <a:ext cx="8671033" cy="6008660"/>
          </a:xfrm>
        </p:spPr>
      </p:pic>
    </p:spTree>
    <p:extLst>
      <p:ext uri="{BB962C8B-B14F-4D97-AF65-F5344CB8AC3E}">
        <p14:creationId xmlns:p14="http://schemas.microsoft.com/office/powerpoint/2010/main" val="25441946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10"/>
            <a:ext cx="1069328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22669" y="2828835"/>
            <a:ext cx="3601166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/>
              <a:t>Studium</a:t>
            </a:r>
            <a:r>
              <a:rPr lang="en-US" sz="2400" dirty="0"/>
              <a:t> </a:t>
            </a:r>
            <a:r>
              <a:rPr lang="en-US" sz="2400" dirty="0" err="1"/>
              <a:t>pouze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b="1" dirty="0" err="1"/>
              <a:t>národně</a:t>
            </a:r>
            <a:r>
              <a:rPr lang="en-US" sz="2400" b="1" dirty="0"/>
              <a:t> </a:t>
            </a:r>
            <a:r>
              <a:rPr lang="en-US" sz="2400" b="1" dirty="0" err="1"/>
              <a:t>uznané</a:t>
            </a:r>
            <a:r>
              <a:rPr lang="en-US" sz="2400" b="1" dirty="0"/>
              <a:t> </a:t>
            </a:r>
            <a:r>
              <a:rPr lang="en-US" sz="2400" b="1" dirty="0" err="1"/>
              <a:t>univerzitě</a:t>
            </a:r>
            <a:r>
              <a:rPr lang="cs-CZ" sz="2400" b="1" dirty="0"/>
              <a:t>/ “</a:t>
            </a:r>
            <a:r>
              <a:rPr lang="cs-CZ" sz="2400" b="1" dirty="0" err="1"/>
              <a:t>Higher</a:t>
            </a:r>
            <a:r>
              <a:rPr lang="cs-CZ" sz="2400" b="1" dirty="0"/>
              <a:t> </a:t>
            </a:r>
            <a:r>
              <a:rPr lang="cs-CZ" sz="2400" b="1" dirty="0" err="1"/>
              <a:t>Education</a:t>
            </a:r>
            <a:r>
              <a:rPr lang="cs-CZ" sz="2400" b="1" dirty="0"/>
              <a:t> </a:t>
            </a:r>
            <a:r>
              <a:rPr lang="cs-CZ" sz="2400" b="1" dirty="0" err="1"/>
              <a:t>Institution</a:t>
            </a:r>
            <a:r>
              <a:rPr lang="cs-CZ" sz="2400" b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3353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545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05458" y="2575033"/>
            <a:ext cx="2928887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/>
              <a:t>Přijímající</a:t>
            </a:r>
            <a:r>
              <a:rPr lang="en-US" b="1" dirty="0"/>
              <a:t> </a:t>
            </a:r>
            <a:r>
              <a:rPr lang="en-US" b="1" dirty="0" err="1"/>
              <a:t>organizace</a:t>
            </a:r>
            <a:r>
              <a:rPr lang="en-US" dirty="0"/>
              <a:t>: </a:t>
            </a:r>
            <a:r>
              <a:rPr lang="en-US" dirty="0" err="1"/>
              <a:t>podnik</a:t>
            </a:r>
            <a:r>
              <a:rPr lang="en-US" dirty="0"/>
              <a:t>, </a:t>
            </a:r>
            <a:r>
              <a:rPr lang="en-US" dirty="0" err="1"/>
              <a:t>organizace</a:t>
            </a:r>
            <a:r>
              <a:rPr lang="en-US" dirty="0"/>
              <a:t> </a:t>
            </a:r>
            <a:r>
              <a:rPr lang="en-US" dirty="0" err="1"/>
              <a:t>působící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trhu</a:t>
            </a:r>
            <a:r>
              <a:rPr lang="en-US" dirty="0"/>
              <a:t> </a:t>
            </a:r>
            <a:r>
              <a:rPr lang="en-US" dirty="0" err="1"/>
              <a:t>práce</a:t>
            </a:r>
            <a:r>
              <a:rPr lang="en-US" dirty="0"/>
              <a:t>, </a:t>
            </a:r>
            <a:r>
              <a:rPr lang="en-US" dirty="0" err="1"/>
              <a:t>neakademická</a:t>
            </a:r>
            <a:r>
              <a:rPr lang="en-US" dirty="0"/>
              <a:t> </a:t>
            </a:r>
            <a:r>
              <a:rPr lang="en-US" dirty="0" err="1"/>
              <a:t>organizace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9935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96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EB88791-BA8E-B744-9782-AC5D64DE7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8240" y="409904"/>
            <a:ext cx="8755470" cy="6037404"/>
          </a:xfrm>
        </p:spPr>
      </p:pic>
    </p:spTree>
    <p:extLst>
      <p:ext uri="{BB962C8B-B14F-4D97-AF65-F5344CB8AC3E}">
        <p14:creationId xmlns:p14="http://schemas.microsoft.com/office/powerpoint/2010/main" val="4297908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534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895343" y="1583699"/>
            <a:ext cx="2296657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Kombinace</a:t>
            </a:r>
            <a:r>
              <a:rPr lang="en-US" dirty="0"/>
              <a:t> Staff Teaching a Training:</a:t>
            </a:r>
          </a:p>
          <a:p>
            <a:r>
              <a:rPr lang="en-US" b="1" dirty="0"/>
              <a:t>min. 4h </a:t>
            </a:r>
            <a:r>
              <a:rPr lang="en-US" b="1" dirty="0" err="1"/>
              <a:t>výuky</a:t>
            </a:r>
            <a:r>
              <a:rPr lang="en-US" b="1" dirty="0"/>
              <a:t>/</a:t>
            </a:r>
            <a:r>
              <a:rPr lang="en-US" b="1" dirty="0" err="1"/>
              <a:t>týden</a:t>
            </a:r>
            <a:r>
              <a:rPr lang="en-US" dirty="0"/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95343" y="5065987"/>
            <a:ext cx="214026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Jako</a:t>
            </a:r>
            <a:r>
              <a:rPr lang="en-US" dirty="0"/>
              <a:t> u STA, </a:t>
            </a:r>
            <a:r>
              <a:rPr lang="en-US" dirty="0" err="1"/>
              <a:t>nejméně</a:t>
            </a:r>
            <a:r>
              <a:rPr lang="en-US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b="1" dirty="0" smtClean="0"/>
              <a:t>8</a:t>
            </a:r>
            <a:r>
              <a:rPr lang="cs-CZ" b="1" dirty="0" smtClean="0"/>
              <a:t> </a:t>
            </a:r>
            <a:r>
              <a:rPr lang="en-US" b="1" dirty="0" err="1" smtClean="0"/>
              <a:t>hodin</a:t>
            </a:r>
            <a:r>
              <a:rPr lang="en-US" b="1" dirty="0" smtClean="0"/>
              <a:t>/</a:t>
            </a:r>
            <a:r>
              <a:rPr lang="en-US" b="1" dirty="0" err="1" smtClean="0"/>
              <a:t>týden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608405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" y="0"/>
            <a:ext cx="9609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316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0"/>
            <a:ext cx="8809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36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0"/>
            <a:ext cx="8544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102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5531E74-5372-194F-8FF7-E4342BEF9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514" y="393503"/>
            <a:ext cx="8725810" cy="6049337"/>
          </a:xfrm>
        </p:spPr>
      </p:pic>
    </p:spTree>
    <p:extLst>
      <p:ext uri="{BB962C8B-B14F-4D97-AF65-F5344CB8AC3E}">
        <p14:creationId xmlns:p14="http://schemas.microsoft.com/office/powerpoint/2010/main" val="3159839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8B5838-6021-9148-B806-20ACFE06A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960"/>
            <a:ext cx="10515600" cy="68590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Finanční nástroje pro KA 107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E512CE-1B0D-1A4C-9949-F769CB1E3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2963"/>
            <a:ext cx="10515600" cy="5205796"/>
          </a:xfrm>
        </p:spPr>
        <p:txBody>
          <a:bodyPr/>
          <a:lstStyle/>
          <a:p>
            <a:r>
              <a:rPr lang="cs-CZ" dirty="0"/>
              <a:t>Celkem 12 regionů</a:t>
            </a:r>
          </a:p>
          <a:p>
            <a:r>
              <a:rPr lang="cs-CZ" dirty="0"/>
              <a:t>11 z nich financováno z 5 nástrojů vnější spolupráce EU: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12D8E06-44AC-484F-8E51-4AB768180832}"/>
              </a:ext>
            </a:extLst>
          </p:cNvPr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</a:rPr>
              <a:t/>
            </a:r>
            <a:br>
              <a:rPr lang="cs-CZ" dirty="0">
                <a:latin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</a:rPr>
              <a:t> </a:t>
            </a:r>
            <a:endParaRPr lang="cs-CZ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3CCE78-F77F-824C-BFD8-E36B5F202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32" y="2346589"/>
            <a:ext cx="8489950" cy="4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915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325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/>
              <a:t>Projekty</a:t>
            </a:r>
            <a:r>
              <a:rPr lang="en-US" sz="3600" b="1" dirty="0"/>
              <a:t> ICM </a:t>
            </a:r>
            <a:r>
              <a:rPr lang="en-US" sz="3600" b="1" dirty="0" err="1"/>
              <a:t>Univerzity</a:t>
            </a:r>
            <a:r>
              <a:rPr lang="en-US" sz="3600" b="1" dirty="0"/>
              <a:t> Karlovy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16480"/>
            <a:ext cx="10515600" cy="5850720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2015 - 2. kolo </a:t>
            </a:r>
          </a:p>
          <a:p>
            <a:pPr lvl="1"/>
            <a:r>
              <a:rPr lang="cs-CZ" sz="2600" i="1" dirty="0"/>
              <a:t>Fakulty:</a:t>
            </a:r>
            <a:r>
              <a:rPr lang="cs-CZ" sz="2600" dirty="0"/>
              <a:t> </a:t>
            </a:r>
            <a:r>
              <a:rPr lang="cs-CZ" sz="2600" b="1" dirty="0"/>
              <a:t>FF, </a:t>
            </a:r>
            <a:r>
              <a:rPr lang="cs-CZ" sz="2600" b="1" dirty="0" err="1"/>
              <a:t>PřF</a:t>
            </a:r>
            <a:r>
              <a:rPr lang="cs-CZ" sz="2600" b="1" dirty="0"/>
              <a:t>, 1.LF, FSV</a:t>
            </a:r>
          </a:p>
          <a:p>
            <a:pPr lvl="1"/>
            <a:r>
              <a:rPr lang="cs-CZ" sz="2600" i="1" dirty="0"/>
              <a:t>Země: </a:t>
            </a:r>
            <a:r>
              <a:rPr lang="cs-CZ" sz="2600" b="1" dirty="0"/>
              <a:t>Albánie, Bosna a Hercegovina, Kosovo, Srbsko, Izrael</a:t>
            </a:r>
          </a:p>
          <a:p>
            <a:pPr lvl="1"/>
            <a:r>
              <a:rPr lang="cs-CZ" sz="2600" i="1" dirty="0"/>
              <a:t>Celkový rozpočet UK: </a:t>
            </a:r>
            <a:r>
              <a:rPr lang="cs-CZ" sz="2600" dirty="0"/>
              <a:t>167 699,00 EUR</a:t>
            </a:r>
          </a:p>
          <a:p>
            <a:pPr lvl="1"/>
            <a:r>
              <a:rPr lang="cs-CZ" sz="2600" i="1" dirty="0"/>
              <a:t>Přibližný počet mobilit: </a:t>
            </a:r>
            <a:r>
              <a:rPr lang="cs-CZ" sz="2600" dirty="0"/>
              <a:t>50</a:t>
            </a:r>
          </a:p>
          <a:p>
            <a:r>
              <a:rPr lang="cs-CZ" b="1" dirty="0">
                <a:solidFill>
                  <a:srgbClr val="C00000"/>
                </a:solidFill>
              </a:rPr>
              <a:t>2016</a:t>
            </a:r>
          </a:p>
          <a:p>
            <a:pPr lvl="1"/>
            <a:r>
              <a:rPr lang="cs-CZ" sz="2600" i="1" dirty="0"/>
              <a:t>Fakulty:</a:t>
            </a:r>
            <a:r>
              <a:rPr lang="cs-CZ" sz="2600" dirty="0"/>
              <a:t> </a:t>
            </a:r>
            <a:r>
              <a:rPr lang="cs-CZ" sz="2600" b="1" dirty="0"/>
              <a:t>FF, FSV, FTVS, HTF, LF HK, </a:t>
            </a:r>
            <a:r>
              <a:rPr lang="cs-CZ" sz="2600" b="1" dirty="0" err="1"/>
              <a:t>PřF</a:t>
            </a:r>
            <a:endParaRPr lang="cs-CZ" sz="2600" b="1" dirty="0"/>
          </a:p>
          <a:p>
            <a:pPr lvl="1"/>
            <a:r>
              <a:rPr lang="cs-CZ" sz="2600" i="1" dirty="0"/>
              <a:t>Země:</a:t>
            </a:r>
            <a:r>
              <a:rPr lang="cs-CZ" sz="2600" dirty="0"/>
              <a:t> </a:t>
            </a:r>
            <a:r>
              <a:rPr lang="cs-CZ" sz="2600" b="1" dirty="0"/>
              <a:t>Albánie, Kosovo, Ukrajina, Izrael, Egypt, Maroko, Rusko, Uzbekistán</a:t>
            </a:r>
          </a:p>
          <a:p>
            <a:pPr lvl="1"/>
            <a:r>
              <a:rPr lang="cs-CZ" sz="2600" i="1" dirty="0"/>
              <a:t>Celkový rozpočet UK: </a:t>
            </a:r>
            <a:r>
              <a:rPr lang="cs-CZ" sz="2600" dirty="0"/>
              <a:t>520 855,62 EUR</a:t>
            </a:r>
          </a:p>
          <a:p>
            <a:pPr lvl="1"/>
            <a:r>
              <a:rPr lang="cs-CZ" sz="2600" i="1" dirty="0"/>
              <a:t>Přibližný počet mobilit: </a:t>
            </a:r>
            <a:r>
              <a:rPr lang="cs-CZ" sz="2600" dirty="0"/>
              <a:t>131</a:t>
            </a:r>
          </a:p>
          <a:p>
            <a:r>
              <a:rPr lang="en-US" b="1" dirty="0">
                <a:solidFill>
                  <a:srgbClr val="C00000"/>
                </a:solidFill>
              </a:rPr>
              <a:t>2017</a:t>
            </a:r>
          </a:p>
          <a:p>
            <a:pPr lvl="1"/>
            <a:r>
              <a:rPr lang="en-US" sz="2600" i="1" dirty="0" err="1"/>
              <a:t>Fakulty</a:t>
            </a:r>
            <a:r>
              <a:rPr lang="en-US" sz="2600" i="1" dirty="0"/>
              <a:t>: </a:t>
            </a:r>
            <a:r>
              <a:rPr lang="en-US" sz="2600" b="1" dirty="0"/>
              <a:t>FF, FSV, </a:t>
            </a:r>
            <a:r>
              <a:rPr lang="en-US" sz="2600" b="1" dirty="0" err="1"/>
              <a:t>PřF</a:t>
            </a:r>
            <a:r>
              <a:rPr lang="en-US" sz="2600" b="1" dirty="0"/>
              <a:t>, MFF</a:t>
            </a:r>
          </a:p>
          <a:p>
            <a:pPr lvl="1"/>
            <a:r>
              <a:rPr lang="en-US" sz="2600" i="1" dirty="0" err="1"/>
              <a:t>Země</a:t>
            </a:r>
            <a:r>
              <a:rPr lang="en-US" sz="2600" i="1" dirty="0"/>
              <a:t>: </a:t>
            </a:r>
            <a:r>
              <a:rPr lang="en-US" sz="2600" b="1" dirty="0" err="1"/>
              <a:t>Albánie</a:t>
            </a:r>
            <a:r>
              <a:rPr lang="en-US" sz="2600" b="1" dirty="0"/>
              <a:t>, </a:t>
            </a:r>
            <a:r>
              <a:rPr lang="en-US" sz="2600" b="1" dirty="0" err="1"/>
              <a:t>Arménie</a:t>
            </a:r>
            <a:r>
              <a:rPr lang="en-US" sz="2600" b="1" dirty="0"/>
              <a:t>, Bosna a Hercegovina, </a:t>
            </a:r>
            <a:r>
              <a:rPr lang="en-US" sz="2600" b="1" dirty="0" err="1"/>
              <a:t>Izrael</a:t>
            </a:r>
            <a:r>
              <a:rPr lang="en-US" sz="2600" b="1" dirty="0"/>
              <a:t>, Kosovo, </a:t>
            </a:r>
            <a:r>
              <a:rPr lang="en-US" sz="2600" b="1" dirty="0" err="1"/>
              <a:t>Moldavsko</a:t>
            </a:r>
            <a:r>
              <a:rPr lang="en-US" sz="2600" b="1" dirty="0"/>
              <a:t>, </a:t>
            </a:r>
            <a:r>
              <a:rPr lang="en-US" sz="2600" b="1" dirty="0" err="1"/>
              <a:t>Srbsko</a:t>
            </a:r>
            <a:r>
              <a:rPr lang="en-US" sz="2600" b="1" dirty="0"/>
              <a:t>, </a:t>
            </a:r>
            <a:r>
              <a:rPr lang="en-US" sz="2600" b="1" dirty="0" err="1"/>
              <a:t>Ukrajina</a:t>
            </a:r>
            <a:endParaRPr lang="en-US" sz="2600" b="1" dirty="0"/>
          </a:p>
          <a:p>
            <a:pPr lvl="1"/>
            <a:r>
              <a:rPr lang="en-US" sz="2600" i="1" dirty="0" err="1"/>
              <a:t>Celkový</a:t>
            </a:r>
            <a:r>
              <a:rPr lang="en-US" sz="2600" i="1" dirty="0"/>
              <a:t> </a:t>
            </a:r>
            <a:r>
              <a:rPr lang="en-US" sz="2600" i="1" dirty="0" err="1"/>
              <a:t>rozpočet</a:t>
            </a:r>
            <a:r>
              <a:rPr lang="en-US" sz="2600" i="1" dirty="0"/>
              <a:t> UK: </a:t>
            </a:r>
            <a:r>
              <a:rPr lang="en-US" sz="2600" dirty="0"/>
              <a:t>284 988,00 EUR</a:t>
            </a:r>
          </a:p>
          <a:p>
            <a:pPr lvl="1"/>
            <a:r>
              <a:rPr lang="en-US" sz="2600" i="1" dirty="0" err="1"/>
              <a:t>Přibližný</a:t>
            </a:r>
            <a:r>
              <a:rPr lang="en-US" sz="2600" i="1" dirty="0"/>
              <a:t> </a:t>
            </a:r>
            <a:r>
              <a:rPr lang="en-US" sz="2600" i="1" dirty="0" err="1"/>
              <a:t>počet</a:t>
            </a:r>
            <a:r>
              <a:rPr lang="en-US" sz="2600" i="1" dirty="0"/>
              <a:t> </a:t>
            </a:r>
            <a:r>
              <a:rPr lang="en-US" sz="2600" i="1" dirty="0" err="1"/>
              <a:t>mobilit</a:t>
            </a:r>
            <a:r>
              <a:rPr lang="en-US" sz="2600" i="1" dirty="0"/>
              <a:t>: </a:t>
            </a:r>
            <a:r>
              <a:rPr lang="en-US" sz="2600" dirty="0"/>
              <a:t>112</a:t>
            </a:r>
          </a:p>
          <a:p>
            <a:r>
              <a:rPr lang="en-US" b="1" dirty="0">
                <a:solidFill>
                  <a:srgbClr val="C00000"/>
                </a:solidFill>
              </a:rPr>
              <a:t>2018</a:t>
            </a:r>
          </a:p>
          <a:p>
            <a:pPr lvl="1"/>
            <a:r>
              <a:rPr lang="en-US" sz="2600" i="1" dirty="0" err="1"/>
              <a:t>Fakulty</a:t>
            </a:r>
            <a:r>
              <a:rPr lang="en-US" sz="2600" i="1" dirty="0"/>
              <a:t>: </a:t>
            </a:r>
            <a:r>
              <a:rPr lang="en-US" sz="2600" b="1" dirty="0"/>
              <a:t>FF, FSV, </a:t>
            </a:r>
            <a:r>
              <a:rPr lang="en-US" sz="2600" b="1" dirty="0" err="1"/>
              <a:t>PřF</a:t>
            </a:r>
            <a:r>
              <a:rPr lang="en-US" sz="2600" b="1" dirty="0"/>
              <a:t>, MFF, </a:t>
            </a:r>
            <a:r>
              <a:rPr lang="en-US" sz="2600" b="1" dirty="0" err="1"/>
              <a:t>FaF</a:t>
            </a:r>
            <a:r>
              <a:rPr lang="en-US" sz="2600" b="1" dirty="0"/>
              <a:t>, FTVS, HTF, 1.LF</a:t>
            </a:r>
          </a:p>
          <a:p>
            <a:pPr lvl="1"/>
            <a:r>
              <a:rPr lang="en-US" sz="2600" i="1" dirty="0" err="1"/>
              <a:t>Země</a:t>
            </a:r>
            <a:r>
              <a:rPr lang="en-US" sz="2600" i="1" dirty="0"/>
              <a:t>: </a:t>
            </a:r>
            <a:r>
              <a:rPr lang="en-US" sz="2600" b="1" dirty="0" err="1"/>
              <a:t>Albánie</a:t>
            </a:r>
            <a:r>
              <a:rPr lang="en-US" sz="2600" b="1" dirty="0"/>
              <a:t>, </a:t>
            </a:r>
            <a:r>
              <a:rPr lang="en-US" sz="2600" b="1" dirty="0" err="1"/>
              <a:t>Austrálie</a:t>
            </a:r>
            <a:r>
              <a:rPr lang="en-US" sz="2600" b="1" dirty="0"/>
              <a:t>, </a:t>
            </a:r>
            <a:r>
              <a:rPr lang="en-US" sz="2600" b="1" dirty="0" err="1"/>
              <a:t>Ázerbájdžán</a:t>
            </a:r>
            <a:r>
              <a:rPr lang="en-US" sz="2600" b="1" dirty="0"/>
              <a:t>, </a:t>
            </a:r>
            <a:r>
              <a:rPr lang="en-US" sz="2600" b="1" dirty="0" err="1"/>
              <a:t>Bělorusko</a:t>
            </a:r>
            <a:r>
              <a:rPr lang="en-US" sz="2600" b="1" dirty="0"/>
              <a:t>, Bosna a Hercegovina, </a:t>
            </a:r>
            <a:r>
              <a:rPr lang="en-US" sz="2600" b="1" dirty="0" err="1"/>
              <a:t>Brazílie</a:t>
            </a:r>
            <a:r>
              <a:rPr lang="en-US" sz="2600" b="1" dirty="0"/>
              <a:t>, Indie, </a:t>
            </a:r>
            <a:r>
              <a:rPr lang="en-US" sz="2600" b="1" dirty="0" err="1"/>
              <a:t>Izrael</a:t>
            </a:r>
            <a:r>
              <a:rPr lang="en-US" sz="2600" b="1" dirty="0"/>
              <a:t>, </a:t>
            </a:r>
            <a:r>
              <a:rPr lang="en-US" sz="2600" b="1" dirty="0" err="1"/>
              <a:t>Írán</a:t>
            </a:r>
            <a:r>
              <a:rPr lang="en-US" sz="2600" b="1" dirty="0"/>
              <a:t>, </a:t>
            </a:r>
            <a:r>
              <a:rPr lang="en-US" sz="2600" b="1" dirty="0" err="1"/>
              <a:t>Kanada</a:t>
            </a:r>
            <a:r>
              <a:rPr lang="en-US" sz="2600" b="1" dirty="0"/>
              <a:t>, </a:t>
            </a:r>
            <a:r>
              <a:rPr lang="en-US" sz="2600" b="1" dirty="0" err="1"/>
              <a:t>Kazachstán</a:t>
            </a:r>
            <a:r>
              <a:rPr lang="en-US" sz="2600" b="1" dirty="0"/>
              <a:t>, Kosovo, </a:t>
            </a:r>
            <a:r>
              <a:rPr lang="en-US" sz="2600" b="1" dirty="0" err="1"/>
              <a:t>Moldavsko</a:t>
            </a:r>
            <a:r>
              <a:rPr lang="en-US" sz="2600" b="1" dirty="0"/>
              <a:t>, </a:t>
            </a:r>
            <a:r>
              <a:rPr lang="en-US" sz="2600" b="1" dirty="0" err="1"/>
              <a:t>Mongolsko</a:t>
            </a:r>
            <a:r>
              <a:rPr lang="en-US" sz="2600" b="1" dirty="0"/>
              <a:t>, </a:t>
            </a:r>
            <a:r>
              <a:rPr lang="en-US" sz="2600" b="1" dirty="0" err="1"/>
              <a:t>Rusko</a:t>
            </a:r>
            <a:r>
              <a:rPr lang="en-US" sz="2600" b="1" dirty="0"/>
              <a:t>, </a:t>
            </a:r>
            <a:r>
              <a:rPr lang="en-US" sz="2600" b="1" dirty="0" err="1"/>
              <a:t>Spojené</a:t>
            </a:r>
            <a:r>
              <a:rPr lang="en-US" sz="2600" b="1" dirty="0"/>
              <a:t> </a:t>
            </a:r>
            <a:r>
              <a:rPr lang="en-US" sz="2600" b="1" dirty="0" err="1"/>
              <a:t>státy</a:t>
            </a:r>
            <a:r>
              <a:rPr lang="en-US" sz="2600" b="1" dirty="0"/>
              <a:t>, </a:t>
            </a:r>
            <a:r>
              <a:rPr lang="en-US" sz="2600" b="1" dirty="0" err="1"/>
              <a:t>Srbsko</a:t>
            </a:r>
            <a:r>
              <a:rPr lang="en-US" sz="2600" b="1" dirty="0"/>
              <a:t>, </a:t>
            </a:r>
            <a:r>
              <a:rPr lang="en-US" sz="2600" b="1" dirty="0" err="1"/>
              <a:t>Ukrajina</a:t>
            </a:r>
            <a:r>
              <a:rPr lang="en-US" sz="2600" b="1" dirty="0"/>
              <a:t>, </a:t>
            </a:r>
            <a:r>
              <a:rPr lang="en-US" sz="2600" b="1" dirty="0" err="1"/>
              <a:t>Uzbekistán</a:t>
            </a:r>
            <a:endParaRPr lang="en-US" sz="2600" b="1" dirty="0"/>
          </a:p>
          <a:p>
            <a:pPr lvl="1"/>
            <a:r>
              <a:rPr lang="en-US" sz="2600" i="1" dirty="0" err="1"/>
              <a:t>Celkový</a:t>
            </a:r>
            <a:r>
              <a:rPr lang="en-US" sz="2600" i="1" dirty="0"/>
              <a:t> </a:t>
            </a:r>
            <a:r>
              <a:rPr lang="en-US" sz="2600" i="1" dirty="0" err="1"/>
              <a:t>rozpočet</a:t>
            </a:r>
            <a:r>
              <a:rPr lang="en-US" sz="2600" i="1" dirty="0"/>
              <a:t> UK: </a:t>
            </a:r>
            <a:r>
              <a:rPr lang="cs-CZ" sz="2600" dirty="0"/>
              <a:t>815 277,00</a:t>
            </a:r>
            <a:r>
              <a:rPr lang="en-US" sz="2600" dirty="0"/>
              <a:t> EUR</a:t>
            </a:r>
          </a:p>
          <a:p>
            <a:pPr lvl="1"/>
            <a:r>
              <a:rPr lang="en-US" sz="2600" i="1" dirty="0" err="1"/>
              <a:t>Přibližný</a:t>
            </a:r>
            <a:r>
              <a:rPr lang="en-US" sz="2600" i="1" dirty="0"/>
              <a:t> </a:t>
            </a:r>
            <a:r>
              <a:rPr lang="en-US" sz="2600" i="1" dirty="0" err="1"/>
              <a:t>počet</a:t>
            </a:r>
            <a:r>
              <a:rPr lang="en-US" sz="2600" i="1" dirty="0"/>
              <a:t> </a:t>
            </a:r>
            <a:r>
              <a:rPr lang="en-US" sz="2600" i="1" dirty="0" err="1"/>
              <a:t>mobilit</a:t>
            </a:r>
            <a:r>
              <a:rPr lang="en-US" sz="2600" i="1" dirty="0"/>
              <a:t>: </a:t>
            </a:r>
            <a:r>
              <a:rPr lang="en-US" sz="2600" dirty="0"/>
              <a:t>250</a:t>
            </a:r>
          </a:p>
        </p:txBody>
      </p:sp>
    </p:spTree>
    <p:extLst>
      <p:ext uri="{BB962C8B-B14F-4D97-AF65-F5344CB8AC3E}">
        <p14:creationId xmlns:p14="http://schemas.microsoft.com/office/powerpoint/2010/main" val="1668644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705" y="2795505"/>
            <a:ext cx="10515600" cy="13639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err="1"/>
              <a:t>Zájem</a:t>
            </a:r>
            <a:r>
              <a:rPr lang="en-US" sz="5400" b="1" dirty="0"/>
              <a:t> </a:t>
            </a:r>
            <a:r>
              <a:rPr lang="en-US" sz="5400" b="1" dirty="0" err="1"/>
              <a:t>fakult</a:t>
            </a:r>
            <a:r>
              <a:rPr lang="en-US" sz="5400" b="1" dirty="0"/>
              <a:t> a </a:t>
            </a:r>
            <a:r>
              <a:rPr lang="en-US" sz="5400" b="1" dirty="0" err="1"/>
              <a:t>součástí</a:t>
            </a:r>
            <a:r>
              <a:rPr lang="en-US" sz="5400" b="1" dirty="0"/>
              <a:t> UK</a:t>
            </a:r>
            <a:br>
              <a:rPr lang="en-US" sz="5400" b="1" dirty="0"/>
            </a:br>
            <a:r>
              <a:rPr lang="en-US" sz="5400" b="1" dirty="0" err="1"/>
              <a:t>ve</a:t>
            </a:r>
            <a:r>
              <a:rPr lang="en-US" sz="5400" b="1" dirty="0"/>
              <a:t> </a:t>
            </a:r>
            <a:r>
              <a:rPr lang="en-US" sz="5400" b="1" dirty="0" err="1"/>
              <a:t>Výzvě</a:t>
            </a:r>
            <a:r>
              <a:rPr lang="en-US" sz="5400" b="1" dirty="0"/>
              <a:t> ICM 2019</a:t>
            </a:r>
          </a:p>
        </p:txBody>
      </p:sp>
    </p:spTree>
    <p:extLst>
      <p:ext uri="{BB962C8B-B14F-4D97-AF65-F5344CB8AC3E}">
        <p14:creationId xmlns:p14="http://schemas.microsoft.com/office/powerpoint/2010/main" val="20795518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05930" y="365125"/>
            <a:ext cx="10134600" cy="1018832"/>
          </a:xfrm>
        </p:spPr>
        <p:txBody>
          <a:bodyPr>
            <a:normAutofit/>
          </a:bodyPr>
          <a:lstStyle/>
          <a:p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FAKULTY UK předkládající p</a:t>
            </a:r>
            <a:r>
              <a:rPr lang="sv-S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rojekt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y</a:t>
            </a:r>
            <a:r>
              <a:rPr lang="sv-S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mobilit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</p:txBody>
      </p:sp>
      <p:graphicFrame>
        <p:nvGraphicFramePr>
          <p:cNvPr id="10" name="Zástupný symbol pro obsah 9"/>
          <p:cNvGraphicFramePr>
            <a:graphicFrameLocks noGrp="1"/>
          </p:cNvGraphicFramePr>
          <p:nvPr>
            <p:ph idx="1"/>
            <p:extLst/>
          </p:nvPr>
        </p:nvGraphicFramePr>
        <p:xfrm>
          <a:off x="724930" y="1383957"/>
          <a:ext cx="10515600" cy="5129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899699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94903"/>
          </a:xfrm>
        </p:spPr>
        <p:txBody>
          <a:bodyPr>
            <a:normAutofit/>
          </a:bodyPr>
          <a:lstStyle/>
          <a:p>
            <a:r>
              <a:rPr lang="en-US" dirty="0"/>
              <a:t>Pro </a:t>
            </a:r>
            <a:r>
              <a:rPr lang="en-US" dirty="0" err="1"/>
              <a:t>srovnání</a:t>
            </a:r>
            <a:r>
              <a:rPr lang="en-US" dirty="0"/>
              <a:t>: </a:t>
            </a:r>
            <a:r>
              <a:rPr lang="en-US" dirty="0" err="1"/>
              <a:t>Výzva</a:t>
            </a:r>
            <a:r>
              <a:rPr lang="en-US" dirty="0"/>
              <a:t> 2018</a:t>
            </a:r>
            <a:br>
              <a:rPr lang="en-US" dirty="0"/>
            </a:br>
            <a:r>
              <a:rPr lang="en-US" sz="3600" dirty="0" err="1"/>
              <a:t>Byl</a:t>
            </a:r>
            <a:r>
              <a:rPr lang="en-US" sz="3600" dirty="0"/>
              <a:t> </a:t>
            </a:r>
            <a:r>
              <a:rPr lang="en-US" sz="3600" dirty="0" err="1"/>
              <a:t>podobný</a:t>
            </a:r>
            <a:r>
              <a:rPr lang="en-US" sz="3600" dirty="0"/>
              <a:t> </a:t>
            </a:r>
            <a:r>
              <a:rPr lang="en-US" sz="3600" dirty="0" err="1"/>
              <a:t>projekt</a:t>
            </a:r>
            <a:r>
              <a:rPr lang="en-US" sz="3600" dirty="0"/>
              <a:t> </a:t>
            </a:r>
            <a:r>
              <a:rPr lang="en-US" sz="3600" dirty="0" err="1"/>
              <a:t>mobilit</a:t>
            </a:r>
            <a:r>
              <a:rPr lang="en-US" sz="3600" dirty="0"/>
              <a:t> </a:t>
            </a:r>
            <a:r>
              <a:rPr lang="en-US" sz="3600" dirty="0" err="1"/>
              <a:t>předložen</a:t>
            </a:r>
            <a:r>
              <a:rPr lang="en-US" sz="3600" dirty="0"/>
              <a:t> v </a:t>
            </a:r>
            <a:r>
              <a:rPr lang="en-US" sz="3600" dirty="0" err="1"/>
              <a:t>jedné</a:t>
            </a:r>
            <a:r>
              <a:rPr lang="en-US" sz="3600" dirty="0"/>
              <a:t> 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en-US" sz="3600" dirty="0" smtClean="0"/>
              <a:t>z </a:t>
            </a:r>
            <a:r>
              <a:rPr lang="en-US" sz="3600" dirty="0" err="1"/>
              <a:t>předchozích</a:t>
            </a:r>
            <a:r>
              <a:rPr lang="en-US" sz="3600" dirty="0"/>
              <a:t> </a:t>
            </a:r>
            <a:r>
              <a:rPr lang="en-US" sz="3600" dirty="0" err="1"/>
              <a:t>výzev</a:t>
            </a:r>
            <a:r>
              <a:rPr lang="en-US" sz="3600" dirty="0"/>
              <a:t> </a:t>
            </a:r>
            <a:r>
              <a:rPr lang="en-US" sz="3600" dirty="0" err="1"/>
              <a:t>Mezinárodní</a:t>
            </a:r>
            <a:r>
              <a:rPr lang="en-US" sz="3600" dirty="0"/>
              <a:t> </a:t>
            </a:r>
            <a:r>
              <a:rPr lang="en-US" sz="3600" dirty="0" err="1"/>
              <a:t>kreditové</a:t>
            </a:r>
            <a:r>
              <a:rPr lang="en-US" sz="3600" dirty="0"/>
              <a:t> mobility?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07504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324171" cy="995324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 podobný projekt mobilit předložen v jedné </a:t>
            </a: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</a:t>
            </a: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předchozích výzev Mezinárodní kreditové mobility?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390293" y="1148576"/>
          <a:ext cx="11200345" cy="5474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15820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9888" y="264764"/>
            <a:ext cx="5796776" cy="1039929"/>
          </a:xfrm>
        </p:spPr>
        <p:txBody>
          <a:bodyPr>
            <a:norm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Předchozí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spolupráce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133815" y="1182030"/>
          <a:ext cx="11820292" cy="5441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942557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Proběhla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zamýšleném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mobilit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omunikace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kolegy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partnerské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instituci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39775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 </a:t>
            </a:r>
            <a:r>
              <a:rPr lang="en-US" dirty="0" err="1"/>
              <a:t>srovnání</a:t>
            </a:r>
            <a:r>
              <a:rPr lang="en-US" dirty="0"/>
              <a:t>: </a:t>
            </a:r>
            <a:r>
              <a:rPr lang="cs-CZ" dirty="0" smtClean="0"/>
              <a:t>P</a:t>
            </a:r>
            <a:r>
              <a:rPr lang="en-US" dirty="0" err="1" smtClean="0"/>
              <a:t>artnerské</a:t>
            </a:r>
            <a:r>
              <a:rPr lang="en-US" dirty="0" smtClean="0"/>
              <a:t> </a:t>
            </a:r>
            <a:r>
              <a:rPr lang="en-US" dirty="0" err="1"/>
              <a:t>země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Výzvě</a:t>
            </a:r>
            <a:r>
              <a:rPr lang="en-US" dirty="0"/>
              <a:t> 2018</a:t>
            </a:r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3728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034239" cy="78345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Partnersk</a:t>
            </a: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země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377557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15928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E1C9F5-111E-1B47-B884-B6EA6BA1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590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DZS: přidělování grantu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FD97499-34C5-AF4B-8505-F8E6B4349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6"/>
          <a:stretch/>
        </p:blipFill>
        <p:spPr>
          <a:xfrm>
            <a:off x="1587063" y="1123049"/>
            <a:ext cx="9087908" cy="535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10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513" y="99119"/>
            <a:ext cx="10515600" cy="740466"/>
          </a:xfrm>
        </p:spPr>
        <p:txBody>
          <a:bodyPr/>
          <a:lstStyle/>
          <a:p>
            <a:pPr algn="ctr"/>
            <a:r>
              <a:rPr lang="en-US" dirty="0" err="1"/>
              <a:t>Prioritní</a:t>
            </a:r>
            <a:r>
              <a:rPr lang="en-US" dirty="0"/>
              <a:t> </a:t>
            </a:r>
            <a:r>
              <a:rPr lang="en-US" dirty="0" err="1"/>
              <a:t>regiony</a:t>
            </a:r>
            <a:r>
              <a:rPr lang="en-US" dirty="0"/>
              <a:t> ICM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91" y="839585"/>
            <a:ext cx="7666643" cy="5996681"/>
          </a:xfrm>
          <a:prstGeom prst="rect">
            <a:avLst/>
          </a:prstGeom>
        </p:spPr>
      </p:pic>
      <p:sp>
        <p:nvSpPr>
          <p:cNvPr id="5" name="Multiply 4">
            <a:extLst>
              <a:ext uri="{FF2B5EF4-FFF2-40B4-BE49-F238E27FC236}">
                <a16:creationId xmlns:a16="http://schemas.microsoft.com/office/drawing/2014/main" xmlns="" id="{3A0A1DB2-BAA4-9241-9573-3EE1B82E233E}"/>
              </a:ext>
            </a:extLst>
          </p:cNvPr>
          <p:cNvSpPr/>
          <p:nvPr/>
        </p:nvSpPr>
        <p:spPr>
          <a:xfrm>
            <a:off x="1861086" y="4721194"/>
            <a:ext cx="661395" cy="65805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xmlns="" id="{A7EF7CCB-7A4B-BD4D-B865-44F4068CE34C}"/>
              </a:ext>
            </a:extLst>
          </p:cNvPr>
          <p:cNvSpPr/>
          <p:nvPr/>
        </p:nvSpPr>
        <p:spPr>
          <a:xfrm>
            <a:off x="3857297" y="3153103"/>
            <a:ext cx="378372" cy="316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xmlns="" id="{37A55331-6AB3-164A-AD4A-128D55C342A8}"/>
              </a:ext>
            </a:extLst>
          </p:cNvPr>
          <p:cNvSpPr/>
          <p:nvPr/>
        </p:nvSpPr>
        <p:spPr>
          <a:xfrm>
            <a:off x="3857297" y="5050220"/>
            <a:ext cx="378372" cy="316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29043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/>
          <a:stretch/>
        </p:blipFill>
        <p:spPr>
          <a:xfrm>
            <a:off x="1066800" y="1051034"/>
            <a:ext cx="10058400" cy="536967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2F61DDA2-8131-2F47-B8CF-95129A641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590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DZS: přidělování grantu</a:t>
            </a:r>
          </a:p>
        </p:txBody>
      </p:sp>
    </p:spTree>
    <p:extLst>
      <p:ext uri="{BB962C8B-B14F-4D97-AF65-F5344CB8AC3E}">
        <p14:creationId xmlns:p14="http://schemas.microsoft.com/office/powerpoint/2010/main" val="12144439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E748C2-5DFC-134C-9A93-D65BF3BA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7343"/>
          </a:xfrm>
        </p:spPr>
        <p:txBody>
          <a:bodyPr>
            <a:normAutofit fontScale="90000"/>
          </a:bodyPr>
          <a:lstStyle/>
          <a:p>
            <a:r>
              <a:rPr lang="cs-CZ" dirty="0"/>
              <a:t>Vysokoškolské instituce ne/způsobilé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k </a:t>
            </a:r>
            <a:r>
              <a:rPr lang="cs-CZ" dirty="0"/>
              <a:t>účasti v programu Erasmus+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1767232-E1B9-CD49-AF45-F9B08110A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1950" y="1997438"/>
            <a:ext cx="8928100" cy="20193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B61795A-ADC7-9649-AF95-329C659A8B9D}"/>
              </a:ext>
            </a:extLst>
          </p:cNvPr>
          <p:cNvSpPr txBox="1"/>
          <p:nvPr/>
        </p:nvSpPr>
        <p:spPr>
          <a:xfrm>
            <a:off x="1235075" y="4521709"/>
            <a:ext cx="9721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Průběžně aktualizované informace na odkazu: </a:t>
            </a:r>
            <a:r>
              <a:rPr lang="cs-CZ" sz="2400" dirty="0">
                <a:hlinkClick r:id="rId3"/>
              </a:rPr>
              <a:t>http://www.naerasmusplus.cz/cz/mobilita-osob-vysokoskolske-vzdelavani/mobilita-mezi-programovymi-a-partnerskymi-zememi-vyzva-2019/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100279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Geografické</a:t>
            </a:r>
            <a:r>
              <a:rPr lang="en-US" dirty="0"/>
              <a:t> </a:t>
            </a:r>
            <a:r>
              <a:rPr lang="en-US" dirty="0" err="1"/>
              <a:t>cíle</a:t>
            </a:r>
            <a:r>
              <a:rPr lang="en-US" dirty="0"/>
              <a:t> EU pro ICM (do </a:t>
            </a:r>
            <a:r>
              <a:rPr lang="en-US" dirty="0" err="1"/>
              <a:t>roku</a:t>
            </a:r>
            <a:r>
              <a:rPr lang="en-US" dirty="0"/>
              <a:t> 2020)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 </a:t>
            </a:r>
            <a:r>
              <a:rPr lang="en-US" dirty="0" err="1">
                <a:solidFill>
                  <a:srgbClr val="C00000"/>
                </a:solidFill>
              </a:rPr>
              <a:t>rozvojovými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zeměmi</a:t>
            </a:r>
            <a:r>
              <a:rPr lang="en-US" dirty="0"/>
              <a:t> </a:t>
            </a:r>
            <a:r>
              <a:rPr lang="en-US" dirty="0" err="1">
                <a:solidFill>
                  <a:srgbClr val="C00000"/>
                </a:solidFill>
              </a:rPr>
              <a:t>Asie</a:t>
            </a:r>
            <a:r>
              <a:rPr lang="en-US" dirty="0">
                <a:solidFill>
                  <a:srgbClr val="C00000"/>
                </a:solidFill>
              </a:rPr>
              <a:t> a </a:t>
            </a:r>
            <a:r>
              <a:rPr lang="en-US" dirty="0" err="1">
                <a:solidFill>
                  <a:srgbClr val="C00000"/>
                </a:solidFill>
              </a:rPr>
              <a:t>Latinské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Ameriky</a:t>
            </a:r>
            <a:r>
              <a:rPr lang="en-US" dirty="0"/>
              <a:t>: </a:t>
            </a:r>
            <a:r>
              <a:rPr lang="en-US" dirty="0">
                <a:solidFill>
                  <a:srgbClr val="C00000"/>
                </a:solidFill>
              </a:rPr>
              <a:t>25 %</a:t>
            </a:r>
            <a:r>
              <a:rPr lang="en-US" dirty="0"/>
              <a:t> </a:t>
            </a:r>
            <a:r>
              <a:rPr lang="en-US" dirty="0" err="1"/>
              <a:t>finančních</a:t>
            </a:r>
            <a:r>
              <a:rPr lang="en-US" dirty="0"/>
              <a:t> </a:t>
            </a:r>
            <a:r>
              <a:rPr lang="en-US" dirty="0" err="1"/>
              <a:t>prostředků</a:t>
            </a:r>
            <a:r>
              <a:rPr lang="en-US" dirty="0"/>
              <a:t> by </a:t>
            </a:r>
            <a:r>
              <a:rPr lang="en-US" dirty="0" err="1"/>
              <a:t>mělo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využito</a:t>
            </a:r>
            <a:r>
              <a:rPr lang="en-US" dirty="0"/>
              <a:t> k </a:t>
            </a:r>
            <a:r>
              <a:rPr lang="en-US" dirty="0" err="1"/>
              <a:t>organizování</a:t>
            </a:r>
            <a:r>
              <a:rPr lang="en-US" dirty="0"/>
              <a:t> mobility s </a:t>
            </a:r>
            <a:r>
              <a:rPr lang="en-US" dirty="0" err="1"/>
              <a:t>nejméně</a:t>
            </a:r>
            <a:r>
              <a:rPr lang="en-US" dirty="0"/>
              <a:t> </a:t>
            </a:r>
            <a:r>
              <a:rPr lang="en-US" dirty="0" err="1"/>
              <a:t>rozvinutými</a:t>
            </a:r>
            <a:r>
              <a:rPr lang="en-US" dirty="0"/>
              <a:t> </a:t>
            </a:r>
            <a:r>
              <a:rPr lang="en-US" dirty="0" err="1"/>
              <a:t>zeměmi</a:t>
            </a:r>
            <a:r>
              <a:rPr lang="en-US" dirty="0"/>
              <a:t> v </a:t>
            </a:r>
            <a:r>
              <a:rPr lang="en-US" dirty="0" err="1"/>
              <a:t>daném</a:t>
            </a:r>
            <a:r>
              <a:rPr lang="en-US" dirty="0"/>
              <a:t> </a:t>
            </a:r>
            <a:r>
              <a:rPr lang="en-US" dirty="0" err="1"/>
              <a:t>regionu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V </a:t>
            </a:r>
            <a:r>
              <a:rPr lang="en-US" dirty="0" err="1"/>
              <a:t>Asii</a:t>
            </a:r>
            <a:r>
              <a:rPr lang="en-US" dirty="0"/>
              <a:t>: </a:t>
            </a:r>
            <a:r>
              <a:rPr lang="en-US" dirty="0" err="1"/>
              <a:t>Afghánistán</a:t>
            </a:r>
            <a:r>
              <a:rPr lang="en-US" dirty="0"/>
              <a:t>, </a:t>
            </a:r>
            <a:r>
              <a:rPr lang="en-US" dirty="0" err="1"/>
              <a:t>Bangladéš</a:t>
            </a:r>
            <a:r>
              <a:rPr lang="en-US" dirty="0"/>
              <a:t>, </a:t>
            </a:r>
            <a:r>
              <a:rPr lang="en-US" dirty="0" err="1"/>
              <a:t>Kambodža</a:t>
            </a:r>
            <a:r>
              <a:rPr lang="en-US" dirty="0"/>
              <a:t>, Laos, </a:t>
            </a:r>
            <a:r>
              <a:rPr lang="en-US" dirty="0" err="1"/>
              <a:t>Nepál</a:t>
            </a:r>
            <a:r>
              <a:rPr lang="en-US" dirty="0"/>
              <a:t>, </a:t>
            </a:r>
            <a:r>
              <a:rPr lang="en-US" dirty="0" err="1"/>
              <a:t>Bhútán</a:t>
            </a:r>
            <a:r>
              <a:rPr lang="en-US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a </a:t>
            </a:r>
            <a:r>
              <a:rPr lang="en-US" dirty="0"/>
              <a:t>Myanmar/</a:t>
            </a:r>
            <a:r>
              <a:rPr lang="en-US" dirty="0" err="1"/>
              <a:t>Barma</a:t>
            </a:r>
            <a:endParaRPr lang="en-US" dirty="0"/>
          </a:p>
          <a:p>
            <a:pPr lvl="1"/>
            <a:r>
              <a:rPr lang="en-US" dirty="0"/>
              <a:t>V </a:t>
            </a:r>
            <a:r>
              <a:rPr lang="en-US" dirty="0" err="1"/>
              <a:t>Latinské</a:t>
            </a:r>
            <a:r>
              <a:rPr lang="en-US" dirty="0"/>
              <a:t> </a:t>
            </a:r>
            <a:r>
              <a:rPr lang="en-US" dirty="0" err="1"/>
              <a:t>Americe</a:t>
            </a:r>
            <a:r>
              <a:rPr lang="en-US" dirty="0"/>
              <a:t>: </a:t>
            </a:r>
            <a:r>
              <a:rPr lang="en-US" dirty="0" err="1"/>
              <a:t>Bolívie</a:t>
            </a:r>
            <a:r>
              <a:rPr lang="en-US" dirty="0"/>
              <a:t>, Salvador, Guatemala, Honduras, </a:t>
            </a:r>
            <a:r>
              <a:rPr lang="en-US" dirty="0" err="1"/>
              <a:t>Nikaragua</a:t>
            </a:r>
            <a:r>
              <a:rPr lang="en-US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a </a:t>
            </a:r>
            <a:r>
              <a:rPr lang="en-US" dirty="0"/>
              <a:t>Paraguay</a:t>
            </a:r>
          </a:p>
          <a:p>
            <a:r>
              <a:rPr lang="en-US" dirty="0"/>
              <a:t>ne </a:t>
            </a:r>
            <a:r>
              <a:rPr lang="en-US" dirty="0" err="1"/>
              <a:t>víc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30 % </a:t>
            </a:r>
            <a:r>
              <a:rPr lang="en-US" dirty="0" err="1">
                <a:solidFill>
                  <a:srgbClr val="C00000"/>
                </a:solidFill>
              </a:rPr>
              <a:t>rozpočtu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je </a:t>
            </a:r>
            <a:r>
              <a:rPr lang="en-US" dirty="0" err="1"/>
              <a:t>určený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pro </a:t>
            </a:r>
            <a:r>
              <a:rPr lang="en-US" dirty="0" err="1">
                <a:solidFill>
                  <a:srgbClr val="C00000"/>
                </a:solidFill>
              </a:rPr>
              <a:t>Asii</a:t>
            </a:r>
            <a:r>
              <a:rPr lang="en-US" dirty="0"/>
              <a:t>, by </a:t>
            </a:r>
            <a:r>
              <a:rPr lang="en-US" dirty="0" err="1"/>
              <a:t>mělo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použito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mobilitu</a:t>
            </a:r>
            <a:r>
              <a:rPr lang="en-US" dirty="0"/>
              <a:t> s </a:t>
            </a:r>
            <a:r>
              <a:rPr lang="en-US" dirty="0" err="1">
                <a:solidFill>
                  <a:srgbClr val="C00000"/>
                </a:solidFill>
              </a:rPr>
              <a:t>Čínou</a:t>
            </a:r>
            <a:r>
              <a:rPr lang="en-US" dirty="0">
                <a:solidFill>
                  <a:srgbClr val="C00000"/>
                </a:solidFill>
              </a:rPr>
              <a:t> a </a:t>
            </a:r>
            <a:r>
              <a:rPr lang="en-US" dirty="0" err="1">
                <a:solidFill>
                  <a:srgbClr val="C00000"/>
                </a:solidFill>
              </a:rPr>
              <a:t>Indií</a:t>
            </a:r>
            <a:r>
              <a:rPr lang="en-US" dirty="0"/>
              <a:t>;</a:t>
            </a:r>
          </a:p>
          <a:p>
            <a:r>
              <a:rPr lang="en-US" dirty="0"/>
              <a:t>a ne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35 % </a:t>
            </a:r>
            <a:r>
              <a:rPr lang="en-US" dirty="0" err="1">
                <a:solidFill>
                  <a:srgbClr val="C00000"/>
                </a:solidFill>
              </a:rPr>
              <a:t>rozpočtu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je </a:t>
            </a:r>
            <a:r>
              <a:rPr lang="en-US" dirty="0" err="1"/>
              <a:t>určený</a:t>
            </a:r>
            <a:r>
              <a:rPr lang="en-US" dirty="0"/>
              <a:t> pro </a:t>
            </a:r>
            <a:r>
              <a:rPr lang="en-US" dirty="0" err="1">
                <a:solidFill>
                  <a:srgbClr val="C00000"/>
                </a:solidFill>
              </a:rPr>
              <a:t>Latinskou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Ameriku</a:t>
            </a:r>
            <a:r>
              <a:rPr lang="en-US" dirty="0"/>
              <a:t>, by </a:t>
            </a:r>
            <a:r>
              <a:rPr lang="en-US" dirty="0" err="1"/>
              <a:t>mělo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použito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mobilitu</a:t>
            </a:r>
            <a:r>
              <a:rPr lang="en-US" dirty="0"/>
              <a:t> s </a:t>
            </a:r>
            <a:r>
              <a:rPr lang="en-US" dirty="0" err="1">
                <a:solidFill>
                  <a:srgbClr val="C00000"/>
                </a:solidFill>
              </a:rPr>
              <a:t>Brazílií</a:t>
            </a:r>
            <a:r>
              <a:rPr lang="en-US" dirty="0">
                <a:solidFill>
                  <a:srgbClr val="C00000"/>
                </a:solidFill>
              </a:rPr>
              <a:t> a </a:t>
            </a:r>
            <a:r>
              <a:rPr lang="en-US" dirty="0" err="1">
                <a:solidFill>
                  <a:srgbClr val="C00000"/>
                </a:solidFill>
              </a:rPr>
              <a:t>Mexikem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4498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75439FB-24C1-B54E-9262-61F977B87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743"/>
            <a:ext cx="9312165" cy="686374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CE1DD8-E294-D245-9E33-443AAEFEB2AE}"/>
              </a:ext>
            </a:extLst>
          </p:cNvPr>
          <p:cNvSpPr txBox="1"/>
          <p:nvPr/>
        </p:nvSpPr>
        <p:spPr>
          <a:xfrm>
            <a:off x="9312165" y="1839310"/>
            <a:ext cx="2879835" cy="34163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Informace o českém rozpočtu pro </a:t>
            </a:r>
            <a:r>
              <a:rPr lang="cs-CZ" b="1" dirty="0"/>
              <a:t>Výzvu 2019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a </a:t>
            </a:r>
            <a:r>
              <a:rPr lang="cs-CZ" dirty="0"/>
              <a:t>dostupných financích </a:t>
            </a:r>
            <a:endParaRPr lang="cs-CZ" dirty="0" smtClean="0"/>
          </a:p>
          <a:p>
            <a:r>
              <a:rPr lang="cs-CZ" dirty="0" smtClean="0"/>
              <a:t>pro </a:t>
            </a:r>
            <a:r>
              <a:rPr lang="cs-CZ" dirty="0"/>
              <a:t>každý z regionů </a:t>
            </a:r>
            <a:r>
              <a:rPr lang="cs-CZ" b="1" dirty="0"/>
              <a:t>budou zveřejněny</a:t>
            </a:r>
            <a:r>
              <a:rPr lang="cs-CZ" dirty="0"/>
              <a:t> na této stránce: </a:t>
            </a:r>
            <a:r>
              <a:rPr lang="cs-CZ" dirty="0">
                <a:hlinkClick r:id="rId3"/>
              </a:rPr>
              <a:t>http://www.naerasmusplus.cz/cz/mobilita-osob-vysokoskolske-vzdelavani/mobilita-mezi-programovymi-a-partnerskymi-zememi-vyzva-2019/</a:t>
            </a:r>
            <a:endParaRPr lang="cs-C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7EEC9FB-AA82-324A-9BD5-760E693187BF}"/>
              </a:ext>
            </a:extLst>
          </p:cNvPr>
          <p:cNvSpPr txBox="1"/>
          <p:nvPr/>
        </p:nvSpPr>
        <p:spPr>
          <a:xfrm>
            <a:off x="3668110" y="2770495"/>
            <a:ext cx="1611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Výzva 2018</a:t>
            </a:r>
          </a:p>
        </p:txBody>
      </p:sp>
    </p:spTree>
    <p:extLst>
      <p:ext uri="{BB962C8B-B14F-4D97-AF65-F5344CB8AC3E}">
        <p14:creationId xmlns:p14="http://schemas.microsoft.com/office/powerpoint/2010/main" val="21075360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5620"/>
            <a:ext cx="10515600" cy="96491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Průměrný</a:t>
            </a:r>
            <a:r>
              <a:rPr lang="en-US" dirty="0"/>
              <a:t> </a:t>
            </a:r>
            <a:r>
              <a:rPr lang="en-US" dirty="0" err="1"/>
              <a:t>počet</a:t>
            </a:r>
            <a:r>
              <a:rPr lang="en-US" dirty="0"/>
              <a:t> ČR </a:t>
            </a:r>
            <a:r>
              <a:rPr lang="en-US" dirty="0" err="1"/>
              <a:t>mobilit</a:t>
            </a:r>
            <a:r>
              <a:rPr lang="en-US" dirty="0"/>
              <a:t> do USA a </a:t>
            </a:r>
            <a:r>
              <a:rPr lang="en-US" dirty="0" err="1"/>
              <a:t>Kanady</a:t>
            </a:r>
            <a:r>
              <a:rPr lang="en-US" dirty="0"/>
              <a:t>, 2018 </a:t>
            </a:r>
            <a:r>
              <a:rPr lang="en-US" dirty="0" err="1"/>
              <a:t>Příklad</a:t>
            </a:r>
            <a:r>
              <a:rPr lang="en-US" dirty="0"/>
              <a:t>: Praha-Chicago, USA (7303 km)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6614"/>
            <a:ext cx="10515600" cy="515706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err="1"/>
              <a:t>Národní</a:t>
            </a:r>
            <a:r>
              <a:rPr lang="en-US" b="1" dirty="0"/>
              <a:t> </a:t>
            </a:r>
            <a:r>
              <a:rPr lang="en-US" b="1" dirty="0" err="1"/>
              <a:t>rozpočet</a:t>
            </a:r>
            <a:r>
              <a:rPr lang="en-US" b="1" dirty="0"/>
              <a:t> </a:t>
            </a:r>
            <a:r>
              <a:rPr lang="en-US" b="1" dirty="0" err="1"/>
              <a:t>celkem</a:t>
            </a:r>
            <a:r>
              <a:rPr lang="en-US" b="1" dirty="0"/>
              <a:t> 167 685 EUR</a:t>
            </a:r>
          </a:p>
          <a:p>
            <a:endParaRPr lang="en-US" dirty="0"/>
          </a:p>
          <a:p>
            <a:r>
              <a:rPr lang="en-US" dirty="0" err="1"/>
              <a:t>Vyjíždějící</a:t>
            </a:r>
            <a:r>
              <a:rPr lang="en-US" dirty="0"/>
              <a:t> student </a:t>
            </a:r>
            <a:r>
              <a:rPr lang="en-US" dirty="0" err="1"/>
              <a:t>na</a:t>
            </a:r>
            <a:r>
              <a:rPr lang="en-US" dirty="0"/>
              <a:t> 4 </a:t>
            </a:r>
            <a:r>
              <a:rPr lang="en-US" dirty="0" err="1"/>
              <a:t>měsíce</a:t>
            </a:r>
            <a:r>
              <a:rPr lang="en-US" dirty="0" smtClean="0"/>
              <a:t>:</a:t>
            </a:r>
            <a:r>
              <a:rPr lang="cs-CZ" dirty="0" smtClean="0"/>
              <a:t>		</a:t>
            </a:r>
            <a:r>
              <a:rPr lang="en-US" dirty="0" smtClean="0"/>
              <a:t>2800+820+350 </a:t>
            </a:r>
            <a:r>
              <a:rPr lang="en-US" dirty="0"/>
              <a:t>= </a:t>
            </a:r>
            <a:r>
              <a:rPr lang="en-US" dirty="0">
                <a:solidFill>
                  <a:srgbClr val="FF0000"/>
                </a:solidFill>
              </a:rPr>
              <a:t>3970 EUR</a:t>
            </a:r>
            <a:endParaRPr lang="en-US" dirty="0"/>
          </a:p>
          <a:p>
            <a:pPr lvl="1"/>
            <a:r>
              <a:rPr lang="en-US" dirty="0" err="1"/>
              <a:t>Celkem</a:t>
            </a:r>
            <a:r>
              <a:rPr lang="en-US" dirty="0"/>
              <a:t> by </a:t>
            </a:r>
            <a:r>
              <a:rPr lang="en-US" dirty="0" err="1"/>
              <a:t>vyšlo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42 </a:t>
            </a:r>
            <a:r>
              <a:rPr lang="en-US" dirty="0" err="1"/>
              <a:t>mobilit</a:t>
            </a:r>
            <a:r>
              <a:rPr lang="en-US" dirty="0"/>
              <a:t> </a:t>
            </a:r>
          </a:p>
          <a:p>
            <a:r>
              <a:rPr lang="en-US" dirty="0" err="1"/>
              <a:t>Přijíždějící</a:t>
            </a:r>
            <a:r>
              <a:rPr lang="en-US" dirty="0"/>
              <a:t> student </a:t>
            </a:r>
            <a:r>
              <a:rPr lang="en-US" dirty="0" err="1"/>
              <a:t>na</a:t>
            </a:r>
            <a:r>
              <a:rPr lang="en-US" dirty="0"/>
              <a:t> 4 </a:t>
            </a:r>
            <a:r>
              <a:rPr lang="en-US" dirty="0" err="1"/>
              <a:t>měsíce</a:t>
            </a:r>
            <a:r>
              <a:rPr lang="en-US" dirty="0" smtClean="0"/>
              <a:t>:</a:t>
            </a:r>
            <a:r>
              <a:rPr lang="cs-CZ" dirty="0" smtClean="0"/>
              <a:t>		</a:t>
            </a:r>
            <a:r>
              <a:rPr lang="en-US" dirty="0" smtClean="0"/>
              <a:t>3200+820+350 </a:t>
            </a:r>
            <a:r>
              <a:rPr lang="en-US" dirty="0"/>
              <a:t>= </a:t>
            </a:r>
            <a:r>
              <a:rPr lang="en-US" dirty="0">
                <a:solidFill>
                  <a:srgbClr val="FF0000"/>
                </a:solidFill>
              </a:rPr>
              <a:t>4370 EUR</a:t>
            </a:r>
          </a:p>
          <a:p>
            <a:pPr lvl="1"/>
            <a:r>
              <a:rPr lang="en-US" dirty="0" err="1"/>
              <a:t>Celkem</a:t>
            </a:r>
            <a:r>
              <a:rPr lang="en-US" dirty="0"/>
              <a:t> by </a:t>
            </a:r>
            <a:r>
              <a:rPr lang="en-US" dirty="0" err="1"/>
              <a:t>vyšlo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38 </a:t>
            </a:r>
            <a:r>
              <a:rPr lang="en-US" dirty="0" err="1"/>
              <a:t>mobilit</a:t>
            </a:r>
            <a:r>
              <a:rPr lang="en-US" dirty="0"/>
              <a:t>  </a:t>
            </a:r>
          </a:p>
          <a:p>
            <a:endParaRPr lang="en-US" dirty="0"/>
          </a:p>
          <a:p>
            <a:r>
              <a:rPr lang="en-US" dirty="0" err="1"/>
              <a:t>Vyjíždějící</a:t>
            </a:r>
            <a:r>
              <a:rPr lang="en-US" dirty="0"/>
              <a:t> </a:t>
            </a:r>
            <a:r>
              <a:rPr lang="en-US" dirty="0" err="1"/>
              <a:t>zaměstnanec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12 </a:t>
            </a:r>
            <a:r>
              <a:rPr lang="en-US" dirty="0" err="1"/>
              <a:t>dní</a:t>
            </a:r>
            <a:r>
              <a:rPr lang="en-US" dirty="0"/>
              <a:t> </a:t>
            </a:r>
            <a:r>
              <a:rPr lang="en-US" dirty="0" err="1"/>
              <a:t>aktivity</a:t>
            </a:r>
            <a:r>
              <a:rPr lang="en-US" dirty="0"/>
              <a:t> + 2 </a:t>
            </a:r>
            <a:r>
              <a:rPr lang="en-US" dirty="0" err="1"/>
              <a:t>dny</a:t>
            </a:r>
            <a:r>
              <a:rPr lang="en-US" dirty="0"/>
              <a:t> </a:t>
            </a:r>
            <a:r>
              <a:rPr lang="en-US" dirty="0" err="1"/>
              <a:t>cesty</a:t>
            </a:r>
            <a:r>
              <a:rPr lang="en-US" dirty="0"/>
              <a:t>: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					</a:t>
            </a:r>
            <a:r>
              <a:rPr lang="en-US" dirty="0" smtClean="0"/>
              <a:t>2520+820+350 </a:t>
            </a:r>
            <a:r>
              <a:rPr lang="en-US" dirty="0"/>
              <a:t>= </a:t>
            </a:r>
            <a:r>
              <a:rPr lang="en-US" dirty="0">
                <a:solidFill>
                  <a:srgbClr val="FF0000"/>
                </a:solidFill>
              </a:rPr>
              <a:t>3690 EUR</a:t>
            </a:r>
          </a:p>
          <a:p>
            <a:pPr lvl="1"/>
            <a:r>
              <a:rPr lang="en-US" dirty="0" err="1"/>
              <a:t>Celkem</a:t>
            </a:r>
            <a:r>
              <a:rPr lang="en-US" dirty="0"/>
              <a:t> by </a:t>
            </a:r>
            <a:r>
              <a:rPr lang="en-US" dirty="0" err="1"/>
              <a:t>vyšlo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45 </a:t>
            </a:r>
            <a:r>
              <a:rPr lang="en-US" dirty="0" err="1"/>
              <a:t>mobilit</a:t>
            </a:r>
            <a:r>
              <a:rPr lang="en-US" dirty="0"/>
              <a:t>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/>
              <a:t>Přijíždějící</a:t>
            </a:r>
            <a:r>
              <a:rPr lang="en-US" dirty="0"/>
              <a:t> </a:t>
            </a:r>
            <a:r>
              <a:rPr lang="en-US" dirty="0" err="1"/>
              <a:t>zaměstnanec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12 </a:t>
            </a:r>
            <a:r>
              <a:rPr lang="en-US" dirty="0" err="1"/>
              <a:t>dní</a:t>
            </a:r>
            <a:r>
              <a:rPr lang="en-US" dirty="0"/>
              <a:t> </a:t>
            </a:r>
            <a:r>
              <a:rPr lang="en-US" dirty="0" err="1"/>
              <a:t>aktivity</a:t>
            </a:r>
            <a:r>
              <a:rPr lang="en-US" dirty="0"/>
              <a:t> + 2 </a:t>
            </a:r>
            <a:r>
              <a:rPr lang="en-US" dirty="0" err="1"/>
              <a:t>dny</a:t>
            </a:r>
            <a:r>
              <a:rPr lang="en-US" dirty="0"/>
              <a:t> </a:t>
            </a:r>
            <a:r>
              <a:rPr lang="en-US" dirty="0" err="1"/>
              <a:t>cesty</a:t>
            </a:r>
            <a:r>
              <a:rPr lang="en-US" dirty="0"/>
              <a:t>: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					</a:t>
            </a:r>
            <a:r>
              <a:rPr lang="en-US" dirty="0" smtClean="0"/>
              <a:t>1960+820+350 </a:t>
            </a:r>
            <a:r>
              <a:rPr lang="en-US" dirty="0"/>
              <a:t>= </a:t>
            </a:r>
            <a:r>
              <a:rPr lang="en-US" dirty="0">
                <a:solidFill>
                  <a:srgbClr val="FF0000"/>
                </a:solidFill>
              </a:rPr>
              <a:t>3130 EUR</a:t>
            </a:r>
          </a:p>
          <a:p>
            <a:pPr lvl="1"/>
            <a:r>
              <a:rPr lang="en-US" dirty="0" err="1"/>
              <a:t>Celkem</a:t>
            </a:r>
            <a:r>
              <a:rPr lang="en-US" dirty="0"/>
              <a:t> by </a:t>
            </a:r>
            <a:r>
              <a:rPr lang="en-US" dirty="0" err="1"/>
              <a:t>vyšlo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53 </a:t>
            </a:r>
            <a:r>
              <a:rPr lang="en-US" dirty="0" err="1"/>
              <a:t>mobilit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9665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4C3F16-F887-6342-90A4-406826828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5605"/>
          </a:xfrm>
        </p:spPr>
        <p:txBody>
          <a:bodyPr/>
          <a:lstStyle/>
          <a:p>
            <a:pPr algn="ctr"/>
            <a:r>
              <a:rPr lang="cs-CZ" dirty="0"/>
              <a:t>Kvalitativní kritéria pro udělení grantu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E0D07A-FC10-8B45-B1EC-77736747E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327" y="1460938"/>
            <a:ext cx="7843345" cy="4529959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cs-CZ" sz="3000" dirty="0"/>
              <a:t>Relevance strategie (30 b., </a:t>
            </a:r>
            <a:r>
              <a:rPr lang="cs-CZ" sz="3000" dirty="0">
                <a:solidFill>
                  <a:srgbClr val="FF0000"/>
                </a:solidFill>
              </a:rPr>
              <a:t>min 15 b.</a:t>
            </a:r>
            <a:r>
              <a:rPr lang="cs-CZ" sz="3000" dirty="0"/>
              <a:t>)</a:t>
            </a:r>
          </a:p>
          <a:p>
            <a:pPr marL="514350" indent="-514350">
              <a:buAutoNum type="arabicPeriod"/>
            </a:pPr>
            <a:endParaRPr lang="cs-CZ" dirty="0"/>
          </a:p>
          <a:p>
            <a:pPr marL="514350" indent="-514350">
              <a:buAutoNum type="arabicPeriod"/>
            </a:pPr>
            <a:r>
              <a:rPr lang="cs-CZ" sz="3000" dirty="0"/>
              <a:t>Kvalita podmínek spolupráce (30 b.)</a:t>
            </a:r>
          </a:p>
          <a:p>
            <a:pPr marL="514350" indent="-514350">
              <a:buAutoNum type="arabicPeriod"/>
            </a:pPr>
            <a:endParaRPr lang="cs-CZ" dirty="0"/>
          </a:p>
          <a:p>
            <a:pPr marL="514350" indent="-514350">
              <a:buAutoNum type="arabicPeriod"/>
            </a:pPr>
            <a:r>
              <a:rPr lang="cs-CZ" sz="3000" dirty="0"/>
              <a:t>Kvalita koncepce a realizace projektu (20 b.)</a:t>
            </a:r>
          </a:p>
          <a:p>
            <a:pPr marL="514350" indent="-514350">
              <a:buAutoNum type="arabicPeriod"/>
            </a:pPr>
            <a:endParaRPr lang="cs-CZ" dirty="0"/>
          </a:p>
          <a:p>
            <a:pPr marL="514350" indent="-514350">
              <a:buAutoNum type="arabicPeriod"/>
            </a:pPr>
            <a:r>
              <a:rPr lang="cs-CZ" sz="3000" dirty="0"/>
              <a:t>Dopad a diseminace (20 b.)</a:t>
            </a:r>
          </a:p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eriod"/>
            </a:pPr>
            <a:endParaRPr lang="cs-CZ" dirty="0"/>
          </a:p>
          <a:p>
            <a:pPr marL="0" indent="0">
              <a:buNone/>
            </a:pPr>
            <a:r>
              <a:rPr lang="cs-CZ" sz="3000" dirty="0"/>
              <a:t>Žádost o spolupráci s danou zemí musí dosáhnout min. počtu </a:t>
            </a:r>
            <a:r>
              <a:rPr lang="cs-CZ" sz="3000" dirty="0">
                <a:solidFill>
                  <a:srgbClr val="FF0000"/>
                </a:solidFill>
              </a:rPr>
              <a:t>60/100 bodů</a:t>
            </a:r>
            <a:r>
              <a:rPr lang="cs-CZ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04291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9481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95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0"/>
            <a:ext cx="10058400" cy="6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744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0"/>
            <a:ext cx="9566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68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0"/>
            <a:ext cx="9368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35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20" y="528144"/>
            <a:ext cx="5428211" cy="5801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952" y="1061545"/>
            <a:ext cx="5824451" cy="4393324"/>
          </a:xfrm>
          <a:prstGeom prst="rect">
            <a:avLst/>
          </a:prstGeom>
        </p:spPr>
      </p:pic>
      <p:sp>
        <p:nvSpPr>
          <p:cNvPr id="2" name="Multiply 1">
            <a:extLst>
              <a:ext uri="{FF2B5EF4-FFF2-40B4-BE49-F238E27FC236}">
                <a16:creationId xmlns:a16="http://schemas.microsoft.com/office/drawing/2014/main" xmlns="" id="{EDF04936-162E-C94F-8627-B722C3C8B8E8}"/>
              </a:ext>
            </a:extLst>
          </p:cNvPr>
          <p:cNvSpPr/>
          <p:nvPr/>
        </p:nvSpPr>
        <p:spPr>
          <a:xfrm>
            <a:off x="2280744" y="1944414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Multiply 2">
            <a:extLst>
              <a:ext uri="{FF2B5EF4-FFF2-40B4-BE49-F238E27FC236}">
                <a16:creationId xmlns:a16="http://schemas.microsoft.com/office/drawing/2014/main" xmlns="" id="{78C978EE-ADB2-C842-8511-804401844784}"/>
              </a:ext>
            </a:extLst>
          </p:cNvPr>
          <p:cNvSpPr/>
          <p:nvPr/>
        </p:nvSpPr>
        <p:spPr>
          <a:xfrm>
            <a:off x="11056882" y="2627586"/>
            <a:ext cx="262759" cy="23122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Multiply 6">
            <a:extLst>
              <a:ext uri="{FF2B5EF4-FFF2-40B4-BE49-F238E27FC236}">
                <a16:creationId xmlns:a16="http://schemas.microsoft.com/office/drawing/2014/main" xmlns="" id="{5AFF101E-B09D-3049-8C4E-D127F6BC2158}"/>
              </a:ext>
            </a:extLst>
          </p:cNvPr>
          <p:cNvSpPr/>
          <p:nvPr/>
        </p:nvSpPr>
        <p:spPr>
          <a:xfrm>
            <a:off x="11598644" y="4892566"/>
            <a:ext cx="262759" cy="23122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E4697EA-7952-BD45-8C70-324C9100B89B}"/>
              </a:ext>
            </a:extLst>
          </p:cNvPr>
          <p:cNvSpPr txBox="1"/>
          <p:nvPr/>
        </p:nvSpPr>
        <p:spPr>
          <a:xfrm>
            <a:off x="5920740" y="5686096"/>
            <a:ext cx="5940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 rámci Výzvy 2019 jsou </a:t>
            </a:r>
            <a:r>
              <a:rPr lang="cs-CZ" sz="2400" b="1" dirty="0"/>
              <a:t>Chile a Uruguay</a:t>
            </a:r>
            <a:r>
              <a:rPr lang="cs-CZ" sz="2400" dirty="0"/>
              <a:t> přesunuty do Regionu 13 – Severní Amerika.</a:t>
            </a:r>
          </a:p>
        </p:txBody>
      </p:sp>
    </p:spTree>
    <p:extLst>
      <p:ext uri="{BB962C8B-B14F-4D97-AF65-F5344CB8AC3E}">
        <p14:creationId xmlns:p14="http://schemas.microsoft.com/office/powerpoint/2010/main" val="15076731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974557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71944" y="4151586"/>
            <a:ext cx="3599319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Rozepište</a:t>
            </a:r>
            <a:r>
              <a:rPr lang="en-US" dirty="0"/>
              <a:t> </a:t>
            </a:r>
            <a:r>
              <a:rPr lang="en-US" dirty="0" err="1"/>
              <a:t>počty</a:t>
            </a:r>
            <a:r>
              <a:rPr lang="en-US" dirty="0"/>
              <a:t> a </a:t>
            </a:r>
            <a:r>
              <a:rPr lang="en-US" dirty="0" err="1"/>
              <a:t>délky</a:t>
            </a:r>
            <a:r>
              <a:rPr lang="en-US" dirty="0"/>
              <a:t> </a:t>
            </a:r>
            <a:r>
              <a:rPr lang="en-US" dirty="0" err="1"/>
              <a:t>plánovaných</a:t>
            </a:r>
            <a:endParaRPr lang="en-US" dirty="0"/>
          </a:p>
          <a:p>
            <a:r>
              <a:rPr lang="en-US" dirty="0" err="1"/>
              <a:t>mobilit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všech</a:t>
            </a:r>
            <a:r>
              <a:rPr lang="en-US" dirty="0"/>
              <a:t> </a:t>
            </a:r>
            <a:r>
              <a:rPr lang="en-US" dirty="0" err="1"/>
              <a:t>mobilitních</a:t>
            </a:r>
            <a:r>
              <a:rPr lang="en-US" dirty="0"/>
              <a:t> </a:t>
            </a:r>
            <a:r>
              <a:rPr lang="en-US" dirty="0" err="1"/>
              <a:t>tocích</a:t>
            </a:r>
            <a:r>
              <a:rPr lang="en-US" dirty="0"/>
              <a:t>.</a:t>
            </a:r>
          </a:p>
          <a:p>
            <a:r>
              <a:rPr lang="en-US" b="1" dirty="0">
                <a:solidFill>
                  <a:srgbClr val="FF0000"/>
                </a:solidFill>
              </a:rPr>
              <a:t>TEXT=TABULKA </a:t>
            </a:r>
          </a:p>
        </p:txBody>
      </p:sp>
    </p:spTree>
    <p:extLst>
      <p:ext uri="{BB962C8B-B14F-4D97-AF65-F5344CB8AC3E}">
        <p14:creationId xmlns:p14="http://schemas.microsoft.com/office/powerpoint/2010/main" val="8222186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0"/>
            <a:ext cx="10058400" cy="684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514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685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21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512" y="262759"/>
            <a:ext cx="10515600" cy="659524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SI </a:t>
            </a:r>
            <a:r>
              <a:rPr lang="en-US" dirty="0" err="1">
                <a:solidFill>
                  <a:srgbClr val="FF0000"/>
                </a:solidFill>
              </a:rPr>
              <a:t>fakulty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či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její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dané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součásti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SI UK je </a:t>
            </a:r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dirty="0" err="1"/>
              <a:t>poměrně</a:t>
            </a:r>
            <a:r>
              <a:rPr lang="en-US" dirty="0"/>
              <a:t> </a:t>
            </a:r>
            <a:r>
              <a:rPr lang="en-US" dirty="0" err="1"/>
              <a:t>obecná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Důraz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specifika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spolupráce</a:t>
            </a:r>
            <a:r>
              <a:rPr lang="en-US" dirty="0">
                <a:solidFill>
                  <a:srgbClr val="FF0000"/>
                </a:solidFill>
              </a:rPr>
              <a:t> s </a:t>
            </a:r>
            <a:r>
              <a:rPr lang="en-US" dirty="0" err="1">
                <a:solidFill>
                  <a:srgbClr val="FF0000"/>
                </a:solidFill>
              </a:rPr>
              <a:t>danou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zemí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regionem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 err="1"/>
              <a:t>Mělo</a:t>
            </a:r>
            <a:r>
              <a:rPr lang="en-US" dirty="0"/>
              <a:t> by se </a:t>
            </a:r>
            <a:r>
              <a:rPr lang="en-US" dirty="0" err="1"/>
              <a:t>jednat</a:t>
            </a:r>
            <a:r>
              <a:rPr lang="en-US" dirty="0"/>
              <a:t> o </a:t>
            </a:r>
            <a:r>
              <a:rPr lang="en-US" dirty="0" err="1"/>
              <a:t>projekty</a:t>
            </a:r>
            <a:r>
              <a:rPr lang="en-US" dirty="0"/>
              <a:t> </a:t>
            </a:r>
            <a:r>
              <a:rPr lang="en-US" dirty="0" err="1"/>
              <a:t>mobilit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by </a:t>
            </a:r>
            <a:r>
              <a:rPr lang="en-US" dirty="0" err="1"/>
              <a:t>nebylo</a:t>
            </a:r>
            <a:r>
              <a:rPr lang="en-US" dirty="0"/>
              <a:t> </a:t>
            </a:r>
            <a:r>
              <a:rPr lang="en-US" dirty="0" err="1"/>
              <a:t>možné</a:t>
            </a:r>
            <a:r>
              <a:rPr lang="en-US" dirty="0"/>
              <a:t> </a:t>
            </a:r>
            <a:r>
              <a:rPr lang="en-US" dirty="0" err="1"/>
              <a:t>realizovat</a:t>
            </a:r>
            <a:r>
              <a:rPr lang="en-US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bez </a:t>
            </a:r>
            <a:r>
              <a:rPr lang="en-US" dirty="0" err="1"/>
              <a:t>grantu</a:t>
            </a:r>
            <a:r>
              <a:rPr lang="en-US" dirty="0"/>
              <a:t> EU</a:t>
            </a:r>
          </a:p>
          <a:p>
            <a:endParaRPr lang="en-US" dirty="0"/>
          </a:p>
          <a:p>
            <a:r>
              <a:rPr lang="en-US" dirty="0"/>
              <a:t>S </a:t>
            </a:r>
            <a:r>
              <a:rPr lang="en-US" dirty="0" err="1"/>
              <a:t>ohledem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výši</a:t>
            </a:r>
            <a:r>
              <a:rPr lang="en-US" dirty="0"/>
              <a:t> </a:t>
            </a:r>
            <a:r>
              <a:rPr lang="en-US" dirty="0" err="1"/>
              <a:t>celkového</a:t>
            </a:r>
            <a:r>
              <a:rPr lang="en-US" dirty="0"/>
              <a:t> </a:t>
            </a:r>
            <a:r>
              <a:rPr lang="en-US" dirty="0" err="1"/>
              <a:t>rozpočtu</a:t>
            </a:r>
            <a:r>
              <a:rPr lang="en-US" dirty="0"/>
              <a:t> ČR pro </a:t>
            </a:r>
            <a:r>
              <a:rPr lang="en-US" dirty="0" err="1"/>
              <a:t>zemi</a:t>
            </a:r>
            <a:r>
              <a:rPr lang="en-US" dirty="0"/>
              <a:t>/region </a:t>
            </a:r>
            <a:r>
              <a:rPr lang="en-US" dirty="0" err="1"/>
              <a:t>žádejte</a:t>
            </a:r>
            <a:r>
              <a:rPr lang="en-US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o </a:t>
            </a:r>
            <a:r>
              <a:rPr lang="en-US" dirty="0" err="1">
                <a:solidFill>
                  <a:srgbClr val="FF0000"/>
                </a:solidFill>
              </a:rPr>
              <a:t>přiměřený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počet</a:t>
            </a:r>
            <a:r>
              <a:rPr lang="en-US" dirty="0">
                <a:solidFill>
                  <a:srgbClr val="FF0000"/>
                </a:solidFill>
              </a:rPr>
              <a:t> a </a:t>
            </a:r>
            <a:r>
              <a:rPr lang="en-US" dirty="0" err="1">
                <a:solidFill>
                  <a:srgbClr val="FF0000"/>
                </a:solidFill>
              </a:rPr>
              <a:t>délky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mobilit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POZOR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vyloučené</a:t>
            </a:r>
            <a:r>
              <a:rPr lang="en-US" dirty="0"/>
              <a:t> </a:t>
            </a:r>
            <a:r>
              <a:rPr lang="en-US" dirty="0" err="1"/>
              <a:t>mobilitní</a:t>
            </a:r>
            <a:r>
              <a:rPr lang="en-US" dirty="0"/>
              <a:t> </a:t>
            </a:r>
            <a:r>
              <a:rPr lang="en-US" dirty="0" err="1"/>
              <a:t>toky</a:t>
            </a:r>
            <a:r>
              <a:rPr lang="en-US" dirty="0"/>
              <a:t> pro </a:t>
            </a:r>
            <a:r>
              <a:rPr lang="en-US" dirty="0" err="1"/>
              <a:t>danou</a:t>
            </a:r>
            <a:r>
              <a:rPr lang="en-US" dirty="0"/>
              <a:t> </a:t>
            </a:r>
            <a:r>
              <a:rPr lang="en-US" dirty="0" err="1"/>
              <a:t>zemi</a:t>
            </a:r>
            <a:r>
              <a:rPr lang="en-US" dirty="0"/>
              <a:t>/region (OUT </a:t>
            </a:r>
            <a:r>
              <a:rPr lang="en-US" dirty="0" err="1"/>
              <a:t>Bc</a:t>
            </a:r>
            <a:r>
              <a:rPr lang="en-US" dirty="0"/>
              <a:t>., Mgr.)</a:t>
            </a:r>
          </a:p>
          <a:p>
            <a:pPr lvl="1"/>
            <a:r>
              <a:rPr lang="en-US" dirty="0" err="1"/>
              <a:t>Kapacita</a:t>
            </a:r>
            <a:r>
              <a:rPr lang="en-US" dirty="0"/>
              <a:t> </a:t>
            </a:r>
            <a:r>
              <a:rPr lang="en-US" dirty="0" err="1"/>
              <a:t>zastupitelských</a:t>
            </a:r>
            <a:r>
              <a:rPr lang="en-US" dirty="0"/>
              <a:t> </a:t>
            </a:r>
            <a:r>
              <a:rPr lang="en-US" dirty="0" err="1"/>
              <a:t>úřadů</a:t>
            </a:r>
            <a:r>
              <a:rPr lang="en-US" dirty="0"/>
              <a:t>, </a:t>
            </a:r>
            <a:r>
              <a:rPr lang="en-US" dirty="0" err="1"/>
              <a:t>někde</a:t>
            </a:r>
            <a:r>
              <a:rPr lang="en-US" dirty="0"/>
              <a:t> </a:t>
            </a:r>
            <a:r>
              <a:rPr lang="en-US" dirty="0" err="1"/>
              <a:t>větší</a:t>
            </a:r>
            <a:r>
              <a:rPr lang="en-US" dirty="0"/>
              <a:t> </a:t>
            </a:r>
            <a:r>
              <a:rPr lang="en-US" dirty="0" err="1"/>
              <a:t>počty</a:t>
            </a:r>
            <a:r>
              <a:rPr lang="en-US" dirty="0"/>
              <a:t> </a:t>
            </a:r>
            <a:r>
              <a:rPr lang="en-US" dirty="0" err="1"/>
              <a:t>nelze</a:t>
            </a:r>
            <a:r>
              <a:rPr lang="en-US" dirty="0"/>
              <a:t> </a:t>
            </a:r>
            <a:r>
              <a:rPr lang="en-US" dirty="0" err="1"/>
              <a:t>zprocesovat</a:t>
            </a:r>
            <a:endParaRPr lang="en-US" dirty="0"/>
          </a:p>
          <a:p>
            <a:pPr lvl="1"/>
            <a:r>
              <a:rPr lang="en-US" dirty="0" err="1"/>
              <a:t>Všichni</a:t>
            </a:r>
            <a:r>
              <a:rPr lang="en-US" dirty="0"/>
              <a:t> </a:t>
            </a:r>
            <a:r>
              <a:rPr lang="en-US" dirty="0" err="1"/>
              <a:t>přijíždějící</a:t>
            </a:r>
            <a:r>
              <a:rPr lang="en-US" dirty="0"/>
              <a:t> </a:t>
            </a:r>
            <a:r>
              <a:rPr lang="en-US" dirty="0" err="1"/>
              <a:t>studenti</a:t>
            </a:r>
            <a:r>
              <a:rPr lang="en-US" dirty="0"/>
              <a:t> by </a:t>
            </a:r>
            <a:r>
              <a:rPr lang="en-US" dirty="0" err="1"/>
              <a:t>měli</a:t>
            </a:r>
            <a:r>
              <a:rPr lang="en-US" dirty="0"/>
              <a:t> </a:t>
            </a:r>
            <a:r>
              <a:rPr lang="en-US" dirty="0" err="1"/>
              <a:t>žádat</a:t>
            </a:r>
            <a:r>
              <a:rPr lang="en-US" dirty="0"/>
              <a:t> o </a:t>
            </a:r>
            <a:r>
              <a:rPr lang="en-US" dirty="0" err="1"/>
              <a:t>dlouhodobé</a:t>
            </a:r>
            <a:r>
              <a:rPr lang="en-US" dirty="0"/>
              <a:t> </a:t>
            </a:r>
            <a:r>
              <a:rPr lang="en-US" dirty="0" err="1"/>
              <a:t>vízum</a:t>
            </a:r>
            <a:r>
              <a:rPr lang="en-US" dirty="0"/>
              <a:t> (min. </a:t>
            </a:r>
            <a:r>
              <a:rPr lang="en-US" dirty="0" err="1"/>
              <a:t>pobyt</a:t>
            </a:r>
            <a:r>
              <a:rPr lang="en-US" dirty="0"/>
              <a:t> 90 </a:t>
            </a:r>
            <a:r>
              <a:rPr lang="en-US" dirty="0" err="1"/>
              <a:t>dní</a:t>
            </a:r>
            <a:r>
              <a:rPr lang="en-US" dirty="0"/>
              <a:t>)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/>
              <a:t>prakticky</a:t>
            </a:r>
            <a:r>
              <a:rPr lang="en-US" dirty="0"/>
              <a:t> je </a:t>
            </a:r>
            <a:r>
              <a:rPr lang="en-US" dirty="0" err="1"/>
              <a:t>třeba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mobility </a:t>
            </a:r>
            <a:r>
              <a:rPr lang="en-US" dirty="0" err="1"/>
              <a:t>začít</a:t>
            </a:r>
            <a:r>
              <a:rPr lang="en-US" dirty="0"/>
              <a:t> </a:t>
            </a:r>
            <a:r>
              <a:rPr lang="en-US" dirty="0" err="1"/>
              <a:t>vyřizovat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3-4 </a:t>
            </a:r>
            <a:r>
              <a:rPr lang="en-US" dirty="0" err="1"/>
              <a:t>měsíce</a:t>
            </a:r>
            <a:r>
              <a:rPr lang="en-US" dirty="0"/>
              <a:t> </a:t>
            </a:r>
            <a:r>
              <a:rPr lang="en-US" dirty="0" err="1"/>
              <a:t>dopředu</a:t>
            </a:r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Minimální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počty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mobilit</a:t>
            </a:r>
            <a:r>
              <a:rPr lang="en-US" dirty="0">
                <a:solidFill>
                  <a:srgbClr val="FF0000"/>
                </a:solidFill>
              </a:rPr>
              <a:t> do </a:t>
            </a:r>
            <a:r>
              <a:rPr lang="en-US" dirty="0" err="1">
                <a:solidFill>
                  <a:srgbClr val="FF0000"/>
                </a:solidFill>
              </a:rPr>
              <a:t>atraktivních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vyspělých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zemí</a:t>
            </a:r>
            <a:r>
              <a:rPr lang="en-US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/>
              <a:t>vytvoření</a:t>
            </a:r>
            <a:r>
              <a:rPr lang="en-US" dirty="0"/>
              <a:t> </a:t>
            </a:r>
            <a:r>
              <a:rPr lang="en-US" dirty="0" err="1"/>
              <a:t>rámce</a:t>
            </a:r>
            <a:r>
              <a:rPr lang="en-US" dirty="0"/>
              <a:t> pro </a:t>
            </a:r>
            <a:r>
              <a:rPr lang="en-US" dirty="0" err="1"/>
              <a:t>mobilitní</a:t>
            </a:r>
            <a:r>
              <a:rPr lang="en-US" dirty="0"/>
              <a:t> </a:t>
            </a:r>
            <a:r>
              <a:rPr lang="en-US" dirty="0" err="1"/>
              <a:t>toky</a:t>
            </a:r>
            <a:r>
              <a:rPr lang="en-US" dirty="0"/>
              <a:t>, </a:t>
            </a:r>
            <a:r>
              <a:rPr lang="en-US" dirty="0" err="1"/>
              <a:t>kterého</a:t>
            </a:r>
            <a:r>
              <a:rPr lang="en-US" dirty="0"/>
              <a:t> </a:t>
            </a:r>
            <a:r>
              <a:rPr lang="en-US" dirty="0" err="1"/>
              <a:t>bude</a:t>
            </a:r>
            <a:r>
              <a:rPr lang="en-US" dirty="0"/>
              <a:t> </a:t>
            </a:r>
            <a:r>
              <a:rPr lang="en-US" dirty="0" err="1"/>
              <a:t>možno</a:t>
            </a:r>
            <a:r>
              <a:rPr lang="en-US" dirty="0"/>
              <a:t> </a:t>
            </a:r>
            <a:r>
              <a:rPr lang="en-US" dirty="0" err="1"/>
              <a:t>využít</a:t>
            </a:r>
            <a:r>
              <a:rPr lang="en-US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err="1" smtClean="0"/>
              <a:t>při</a:t>
            </a:r>
            <a:r>
              <a:rPr lang="en-US" dirty="0" smtClean="0"/>
              <a:t> </a:t>
            </a:r>
            <a:r>
              <a:rPr lang="en-US" dirty="0" err="1"/>
              <a:t>financování</a:t>
            </a:r>
            <a:r>
              <a:rPr lang="en-US" dirty="0"/>
              <a:t> </a:t>
            </a:r>
            <a:r>
              <a:rPr lang="en-US" dirty="0" err="1"/>
              <a:t>mobilit</a:t>
            </a:r>
            <a:r>
              <a:rPr lang="en-US" dirty="0"/>
              <a:t> z </a:t>
            </a:r>
            <a:r>
              <a:rPr lang="en-US" dirty="0" err="1"/>
              <a:t>jiných</a:t>
            </a:r>
            <a:r>
              <a:rPr lang="en-US" dirty="0"/>
              <a:t> </a:t>
            </a:r>
            <a:r>
              <a:rPr lang="en-US" dirty="0" err="1"/>
              <a:t>zdrojů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0953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0"/>
            <a:ext cx="9761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284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0"/>
            <a:ext cx="9952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326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4" y="0"/>
            <a:ext cx="1072441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20028FA-D816-EF4B-8FD1-2B79161CF179}"/>
              </a:ext>
            </a:extLst>
          </p:cNvPr>
          <p:cNvSpPr txBox="1"/>
          <p:nvPr/>
        </p:nvSpPr>
        <p:spPr>
          <a:xfrm>
            <a:off x="9360327" y="3101710"/>
            <a:ext cx="2831673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Obyčejně se text člení takto:</a:t>
            </a:r>
          </a:p>
          <a:p>
            <a:pPr marL="342900" indent="-342900">
              <a:buAutoNum type="arabicPeriod"/>
            </a:pPr>
            <a:r>
              <a:rPr lang="cs-CZ" dirty="0"/>
              <a:t>před mobilitou</a:t>
            </a:r>
          </a:p>
          <a:p>
            <a:pPr marL="342900" indent="-342900">
              <a:buAutoNum type="arabicPeriod"/>
            </a:pPr>
            <a:r>
              <a:rPr lang="cs-CZ" dirty="0"/>
              <a:t>v průběhu mobility</a:t>
            </a:r>
          </a:p>
          <a:p>
            <a:pPr marL="342900" indent="-342900">
              <a:buAutoNum type="arabicPeriod"/>
            </a:pPr>
            <a:r>
              <a:rPr lang="cs-CZ" dirty="0"/>
              <a:t>po skončení mobility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48129C-E24D-6146-9788-53240286C014}"/>
              </a:ext>
            </a:extLst>
          </p:cNvPr>
          <p:cNvSpPr txBox="1"/>
          <p:nvPr/>
        </p:nvSpPr>
        <p:spPr>
          <a:xfrm>
            <a:off x="10110952" y="4677102"/>
            <a:ext cx="2081048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Alternativní </a:t>
            </a:r>
            <a:r>
              <a:rPr lang="cs-CZ" dirty="0" err="1"/>
              <a:t>členení</a:t>
            </a:r>
            <a:r>
              <a:rPr lang="cs-CZ" dirty="0"/>
              <a:t>:</a:t>
            </a:r>
          </a:p>
          <a:p>
            <a:pPr marL="342900" indent="-342900">
              <a:buAutoNum type="arabicPeriod"/>
            </a:pPr>
            <a:r>
              <a:rPr lang="cs-CZ" dirty="0"/>
              <a:t>příprava</a:t>
            </a:r>
          </a:p>
          <a:p>
            <a:pPr marL="342900" indent="-342900">
              <a:buAutoNum type="arabicPeriod"/>
            </a:pPr>
            <a:r>
              <a:rPr lang="cs-CZ" dirty="0"/>
              <a:t>realizace</a:t>
            </a:r>
          </a:p>
          <a:p>
            <a:pPr marL="342900" indent="-342900">
              <a:buAutoNum type="arabicPeriod"/>
            </a:pPr>
            <a:r>
              <a:rPr lang="cs-CZ" dirty="0" err="1"/>
              <a:t>follow</a:t>
            </a:r>
            <a:r>
              <a:rPr lang="cs-CZ" dirty="0"/>
              <a:t>-up</a:t>
            </a:r>
          </a:p>
        </p:txBody>
      </p:sp>
    </p:spTree>
    <p:extLst>
      <p:ext uri="{BB962C8B-B14F-4D97-AF65-F5344CB8AC3E}">
        <p14:creationId xmlns:p14="http://schemas.microsoft.com/office/powerpoint/2010/main" val="18762127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65513"/>
            <a:ext cx="10515600" cy="5711450"/>
          </a:xfrm>
        </p:spPr>
        <p:txBody>
          <a:bodyPr>
            <a:normAutofit/>
          </a:bodyPr>
          <a:lstStyle/>
          <a:p>
            <a:r>
              <a:rPr lang="en-US" dirty="0" err="1"/>
              <a:t>Pečlivě</a:t>
            </a:r>
            <a:r>
              <a:rPr lang="en-US" dirty="0"/>
              <a:t> </a:t>
            </a:r>
            <a:r>
              <a:rPr lang="en-US" dirty="0" err="1"/>
              <a:t>odpovězte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všechny</a:t>
            </a:r>
            <a:r>
              <a:rPr lang="en-US" dirty="0"/>
              <a:t> </a:t>
            </a:r>
            <a:r>
              <a:rPr lang="en-US" dirty="0" err="1"/>
              <a:t>otázky</a:t>
            </a:r>
            <a:endParaRPr lang="en-US" dirty="0"/>
          </a:p>
          <a:p>
            <a:r>
              <a:rPr lang="en-US" dirty="0" err="1"/>
              <a:t>Specificky</a:t>
            </a:r>
            <a:r>
              <a:rPr lang="en-US" dirty="0"/>
              <a:t> </a:t>
            </a:r>
            <a:r>
              <a:rPr lang="en-US" dirty="0" err="1"/>
              <a:t>popište</a:t>
            </a:r>
            <a:r>
              <a:rPr lang="en-US" dirty="0"/>
              <a:t> </a:t>
            </a:r>
            <a:r>
              <a:rPr lang="en-US" dirty="0" err="1"/>
              <a:t>veřejná</a:t>
            </a:r>
            <a:r>
              <a:rPr lang="en-US" dirty="0"/>
              <a:t> </a:t>
            </a:r>
            <a:r>
              <a:rPr lang="en-US" dirty="0" err="1"/>
              <a:t>výběrová</a:t>
            </a:r>
            <a:r>
              <a:rPr lang="en-US" dirty="0"/>
              <a:t> </a:t>
            </a:r>
            <a:r>
              <a:rPr lang="en-US" dirty="0" err="1"/>
              <a:t>kritéria</a:t>
            </a:r>
            <a:r>
              <a:rPr lang="en-US" dirty="0"/>
              <a:t> a </a:t>
            </a:r>
            <a:r>
              <a:rPr lang="en-US" dirty="0" err="1"/>
              <a:t>výběrové</a:t>
            </a:r>
            <a:r>
              <a:rPr lang="en-US" dirty="0"/>
              <a:t> </a:t>
            </a:r>
            <a:r>
              <a:rPr lang="en-US" dirty="0" err="1"/>
              <a:t>řízení</a:t>
            </a:r>
            <a:r>
              <a:rPr lang="en-US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u </a:t>
            </a:r>
            <a:r>
              <a:rPr lang="en-US" b="1" dirty="0" err="1"/>
              <a:t>studentů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zaměstnanců</a:t>
            </a:r>
            <a:r>
              <a:rPr lang="en-US" dirty="0"/>
              <a:t>, </a:t>
            </a:r>
            <a:r>
              <a:rPr lang="en-US" dirty="0" err="1"/>
              <a:t>případně</a:t>
            </a:r>
            <a:r>
              <a:rPr lang="en-US" dirty="0"/>
              <a:t> </a:t>
            </a:r>
            <a:r>
              <a:rPr lang="en-US" dirty="0" err="1"/>
              <a:t>vysvětlete</a:t>
            </a:r>
            <a:r>
              <a:rPr lang="en-US" dirty="0"/>
              <a:t> </a:t>
            </a:r>
            <a:r>
              <a:rPr lang="en-US" dirty="0" err="1"/>
              <a:t>jakým</a:t>
            </a:r>
            <a:r>
              <a:rPr lang="en-US" dirty="0"/>
              <a:t> </a:t>
            </a:r>
            <a:r>
              <a:rPr lang="en-US" dirty="0" err="1"/>
              <a:t>jiným</a:t>
            </a:r>
            <a:r>
              <a:rPr lang="en-US" dirty="0"/>
              <a:t> </a:t>
            </a:r>
            <a:r>
              <a:rPr lang="en-US" dirty="0" err="1"/>
              <a:t>způsobem</a:t>
            </a:r>
            <a:r>
              <a:rPr lang="en-US" dirty="0"/>
              <a:t> </a:t>
            </a:r>
            <a:r>
              <a:rPr lang="en-US" dirty="0" err="1"/>
              <a:t>byli</a:t>
            </a:r>
            <a:r>
              <a:rPr lang="en-US" dirty="0"/>
              <a:t> </a:t>
            </a:r>
            <a:r>
              <a:rPr lang="en-US" dirty="0" err="1"/>
              <a:t>účastnící</a:t>
            </a:r>
            <a:r>
              <a:rPr lang="en-US" dirty="0"/>
              <a:t> (</a:t>
            </a:r>
            <a:r>
              <a:rPr lang="en-US" dirty="0" err="1"/>
              <a:t>před</a:t>
            </a:r>
            <a:r>
              <a:rPr lang="en-US" dirty="0"/>
              <a:t>)</a:t>
            </a:r>
            <a:r>
              <a:rPr lang="en-US" dirty="0" err="1"/>
              <a:t>vybráni</a:t>
            </a:r>
            <a:endParaRPr lang="en-US" dirty="0"/>
          </a:p>
          <a:p>
            <a:r>
              <a:rPr lang="en-US" dirty="0" err="1"/>
              <a:t>Popis</a:t>
            </a:r>
            <a:r>
              <a:rPr lang="en-US" dirty="0"/>
              <a:t> </a:t>
            </a:r>
            <a:r>
              <a:rPr lang="en-US" dirty="0" err="1"/>
              <a:t>konkrétních</a:t>
            </a:r>
            <a:r>
              <a:rPr lang="en-US" dirty="0"/>
              <a:t> </a:t>
            </a:r>
            <a:r>
              <a:rPr lang="en-US" dirty="0" err="1"/>
              <a:t>postupů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výběru</a:t>
            </a:r>
            <a:r>
              <a:rPr lang="en-US" dirty="0"/>
              <a:t> </a:t>
            </a:r>
            <a:r>
              <a:rPr lang="en-US" dirty="0" err="1"/>
              <a:t>účastníků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další</a:t>
            </a:r>
            <a:r>
              <a:rPr lang="en-US" dirty="0"/>
              <a:t> </a:t>
            </a:r>
            <a:r>
              <a:rPr lang="en-US" dirty="0" err="1"/>
              <a:t>praktické</a:t>
            </a:r>
            <a:r>
              <a:rPr lang="en-US" dirty="0"/>
              <a:t> </a:t>
            </a:r>
            <a:r>
              <a:rPr lang="en-US" dirty="0" err="1"/>
              <a:t>záležitosti</a:t>
            </a:r>
            <a:r>
              <a:rPr lang="en-US" dirty="0"/>
              <a:t> </a:t>
            </a:r>
            <a:r>
              <a:rPr lang="en-US" dirty="0" err="1"/>
              <a:t>spojené</a:t>
            </a:r>
            <a:r>
              <a:rPr lang="en-US" dirty="0"/>
              <a:t> s </a:t>
            </a:r>
            <a:r>
              <a:rPr lang="en-US" dirty="0" err="1"/>
              <a:t>realizací</a:t>
            </a:r>
            <a:r>
              <a:rPr lang="en-US" dirty="0"/>
              <a:t> </a:t>
            </a:r>
            <a:r>
              <a:rPr lang="en-US" dirty="0" err="1"/>
              <a:t>mobilit</a:t>
            </a:r>
            <a:r>
              <a:rPr lang="en-US" dirty="0"/>
              <a:t> (</a:t>
            </a:r>
            <a:r>
              <a:rPr lang="en-US" dirty="0" err="1"/>
              <a:t>včetně</a:t>
            </a:r>
            <a:r>
              <a:rPr lang="en-US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vzájemného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uznávání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výsledků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studia</a:t>
            </a:r>
            <a:r>
              <a:rPr lang="en-US" dirty="0"/>
              <a:t>) by </a:t>
            </a:r>
            <a:r>
              <a:rPr lang="en-US" dirty="0" err="1"/>
              <a:t>měly</a:t>
            </a:r>
            <a:r>
              <a:rPr lang="en-US" dirty="0"/>
              <a:t> </a:t>
            </a:r>
            <a:r>
              <a:rPr lang="en-US" dirty="0" err="1"/>
              <a:t>vycházet</a:t>
            </a:r>
            <a:r>
              <a:rPr lang="en-US" dirty="0"/>
              <a:t> z </a:t>
            </a:r>
            <a:r>
              <a:rPr lang="en-US" dirty="0" err="1"/>
              <a:t>předchozí</a:t>
            </a:r>
            <a:r>
              <a:rPr lang="en-US" dirty="0"/>
              <a:t> </a:t>
            </a:r>
            <a:r>
              <a:rPr lang="en-US" dirty="0" err="1"/>
              <a:t>domluvy</a:t>
            </a:r>
            <a:r>
              <a:rPr lang="en-US" dirty="0"/>
              <a:t> s </a:t>
            </a:r>
            <a:r>
              <a:rPr lang="en-US" dirty="0" err="1"/>
              <a:t>fakutními</a:t>
            </a:r>
            <a:r>
              <a:rPr lang="en-US" dirty="0"/>
              <a:t> </a:t>
            </a:r>
            <a:r>
              <a:rPr lang="en-US" dirty="0" err="1"/>
              <a:t>koordinátory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Hodnotitelé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všímají</a:t>
            </a:r>
            <a:r>
              <a:rPr lang="en-US" dirty="0"/>
              <a:t> </a:t>
            </a:r>
            <a:r>
              <a:rPr lang="en-US" dirty="0" err="1"/>
              <a:t>toho</a:t>
            </a:r>
            <a:r>
              <a:rPr lang="en-US" dirty="0"/>
              <a:t>, </a:t>
            </a:r>
            <a:r>
              <a:rPr lang="en-US" dirty="0" err="1"/>
              <a:t>nakolik</a:t>
            </a:r>
            <a:r>
              <a:rPr lang="en-US" dirty="0"/>
              <a:t> je </a:t>
            </a:r>
            <a:r>
              <a:rPr lang="en-US" dirty="0" err="1">
                <a:solidFill>
                  <a:srgbClr val="FF0000"/>
                </a:solidFill>
              </a:rPr>
              <a:t>popis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realizace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kvalitní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a </a:t>
            </a:r>
            <a:r>
              <a:rPr lang="en-US" dirty="0" err="1">
                <a:solidFill>
                  <a:srgbClr val="FF0000"/>
                </a:solidFill>
              </a:rPr>
              <a:t>konkrétní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b="1" dirty="0" err="1">
                <a:solidFill>
                  <a:srgbClr val="00B050"/>
                </a:solidFill>
              </a:rPr>
              <a:t>Nekvalitní</a:t>
            </a:r>
            <a:r>
              <a:rPr lang="en-US" b="1" dirty="0">
                <a:solidFill>
                  <a:srgbClr val="00B050"/>
                </a:solidFill>
              </a:rPr>
              <a:t>, </a:t>
            </a:r>
            <a:r>
              <a:rPr lang="en-US" b="1" dirty="0" err="1">
                <a:solidFill>
                  <a:srgbClr val="00B050"/>
                </a:solidFill>
              </a:rPr>
              <a:t>obecný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či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vágní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plán</a:t>
            </a:r>
            <a:r>
              <a:rPr lang="en-US" b="1" dirty="0">
                <a:solidFill>
                  <a:srgbClr val="00B050"/>
                </a:solidFill>
              </a:rPr>
              <a:t> se </a:t>
            </a:r>
            <a:r>
              <a:rPr lang="en-US" b="1" dirty="0" err="1">
                <a:solidFill>
                  <a:srgbClr val="00B050"/>
                </a:solidFill>
              </a:rPr>
              <a:t>projeví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především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při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samotné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realizaci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4802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0"/>
            <a:ext cx="9818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516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445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03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62C5CBF0-38A5-6F4F-A3AD-A536956EF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240" y="1569561"/>
            <a:ext cx="10198100" cy="1384300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F13E397-DFD9-7D48-858C-330D7203A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240" y="3361690"/>
            <a:ext cx="101981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361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0"/>
            <a:ext cx="9411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675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0"/>
            <a:ext cx="9411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022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9" y="0"/>
            <a:ext cx="11020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407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0"/>
            <a:ext cx="10058400" cy="684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31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0"/>
            <a:ext cx="10058400" cy="685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493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" y="0"/>
            <a:ext cx="9618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653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058400" cy="657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45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0"/>
            <a:ext cx="109771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33" y="0"/>
            <a:ext cx="150087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143" y="0"/>
            <a:ext cx="139164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021" y="432261"/>
            <a:ext cx="1402973" cy="59822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232" y="2543695"/>
            <a:ext cx="1212549" cy="1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43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769</Words>
  <Application>Microsoft Office PowerPoint</Application>
  <PresentationFormat>Vlastní</PresentationFormat>
  <Paragraphs>144</Paragraphs>
  <Slides>86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86</vt:i4>
      </vt:variant>
    </vt:vector>
  </HeadingPairs>
  <TitlesOfParts>
    <vt:vector size="87" baseType="lpstr">
      <vt:lpstr>Office Theme</vt:lpstr>
      <vt:lpstr>Mezinárodní kreditová mobilita Erasmus+</vt:lpstr>
      <vt:lpstr>PROGRAM ERASMUS+</vt:lpstr>
      <vt:lpstr>Prezentace aplikace PowerPoint</vt:lpstr>
      <vt:lpstr>Mezinárodní kreditová mobilita (ICM) = mobility mezi programovými  a partnerskými zeměmi Erasmus+</vt:lpstr>
      <vt:lpstr>Finanční nástroje pro KA 107</vt:lpstr>
      <vt:lpstr>Prioritní regiony ICM</vt:lpstr>
      <vt:lpstr>Prezentace aplikace PowerPoint</vt:lpstr>
      <vt:lpstr>Prezentace aplikace PowerPoint</vt:lpstr>
      <vt:lpstr>Prezentace aplikace PowerPoint</vt:lpstr>
      <vt:lpstr>Prezentace aplikace PowerPoint</vt:lpstr>
      <vt:lpstr>Z Mezinárodní kreditové mobility jsou vyřazeny: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Výzva ICM 2019</vt:lpstr>
      <vt:lpstr>Prezentace aplikace PowerPoint</vt:lpstr>
      <vt:lpstr>Prezentace aplikace PowerPoint</vt:lpstr>
      <vt:lpstr>Čtyři kategorie mobilit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Projekty ICM Univerzity Karlovy</vt:lpstr>
      <vt:lpstr>Zájem fakult a součástí UK ve Výzvě ICM 2019</vt:lpstr>
      <vt:lpstr>FAKULTY UK předkládající projekty mobilit </vt:lpstr>
      <vt:lpstr>Pro srovnání: Výzva 2018 Byl podobný projekt mobilit předložen v jedné  z předchozích výzev Mezinárodní kreditové mobility?</vt:lpstr>
      <vt:lpstr>Byl podobný projekt mobilit předložen v jedné  z předchozích výzev Mezinárodní kreditové mobility? </vt:lpstr>
      <vt:lpstr>Předchozí spolupráce</vt:lpstr>
      <vt:lpstr>Proběhla o zamýšleném projektu mobilit  komunikace s kolegy na partnerské instituci?</vt:lpstr>
      <vt:lpstr>Pro srovnání: Partnerské země ve Výzvě 2018</vt:lpstr>
      <vt:lpstr>Partnerské země</vt:lpstr>
      <vt:lpstr>DZS: přidělování grantu</vt:lpstr>
      <vt:lpstr>DZS: přidělování grantu</vt:lpstr>
      <vt:lpstr>Vysokoškolské instituce ne/způsobilé  k účasti v programu Erasmus+ </vt:lpstr>
      <vt:lpstr>Geografické cíle EU pro ICM (do roku 2020)</vt:lpstr>
      <vt:lpstr>Prezentace aplikace PowerPoint</vt:lpstr>
      <vt:lpstr>Průměrný počet ČR mobilit do USA a Kanady, 2018 Příklad: Praha-Chicago, USA (7303 km)</vt:lpstr>
      <vt:lpstr>Kvalitativní kritéria pro udělení grantu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95</cp:revision>
  <dcterms:created xsi:type="dcterms:W3CDTF">2017-12-04T09:10:23Z</dcterms:created>
  <dcterms:modified xsi:type="dcterms:W3CDTF">2018-12-05T13:16:11Z</dcterms:modified>
</cp:coreProperties>
</file>