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6" r:id="rId4"/>
    <p:sldId id="265" r:id="rId5"/>
    <p:sldId id="267" r:id="rId6"/>
    <p:sldId id="261" r:id="rId7"/>
    <p:sldId id="259" r:id="rId8"/>
    <p:sldId id="262" r:id="rId9"/>
    <p:sldId id="263" r:id="rId10"/>
    <p:sldId id="264" r:id="rId11"/>
    <p:sldId id="258" r:id="rId12"/>
  </p:sldIdLst>
  <p:sldSz cx="12192000" cy="6858000"/>
  <p:notesSz cx="6858000" cy="9144000"/>
  <p:custDataLst>
    <p:tags r:id="rId13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CCFF"/>
    <a:srgbClr val="0099CC"/>
    <a:srgbClr val="0F4B6E"/>
    <a:srgbClr val="336699"/>
    <a:srgbClr val="00AFE6"/>
    <a:srgbClr val="0D2D45"/>
    <a:srgbClr val="0096C7"/>
    <a:srgbClr val="081226"/>
    <a:srgbClr val="003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3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8DBA41-98A5-46AF-9FBB-73D0D70D4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8EE7EA-1750-4A00-A325-7ABDAA922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16AACA-54C5-4BA8-8BF9-1B16BFC9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938994-E750-4088-AB41-20DEBCECA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67033A-090A-4ACD-89FD-36A6C622A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601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AEF2CC-7D85-436B-8588-3DB6B083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C461873-CB6B-4AB1-8746-559242601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FD339D-5BFB-4809-AFB0-4555D40B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8CAA05-DDEF-4460-B665-8B9655669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3B3E07-FB6C-4CCE-858D-4ACA137B0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7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BD082D-FD0D-4182-9F9F-DC218252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2312131-E15F-46D8-8A85-FB0FEEC63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90187A8-7CC1-4DBC-AEEF-3F3B8EF28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8ACBA4-B2A5-48BA-8E3D-43C8E2FC6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021A53-885F-4C45-A071-C833E3E95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4867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07DC83-21D4-48B3-84D1-080F8B0EC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008F965-2BF5-4EEE-81FE-76A184CAD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53AB429-4B4D-429F-B09A-F3CFF5C05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AC31173-2248-477B-BFAE-3920DDBC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04FFCBA-6CF2-4D04-994D-878113DA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1042F74-6958-4E87-9F61-83B3BC21A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6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329199-10B0-4DBB-866E-AF92AA36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434FD5F-E2D9-43D0-B666-5A96D1CB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45366F47-B967-46DB-A5BA-75222BFDC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FAF95EBD-6161-43EC-8D26-B4191FC96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9FC76308-B07B-469D-BC3E-2588A7A889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BF73CE0-F70C-4330-818E-DA20BF5EF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4E39652-10CC-4D60-849F-4938AA297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973D75D-1A9E-49B0-8012-58D9E66CD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33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3AA945-3398-408C-B5F8-BEFCEF6B1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6B88C8F-2302-47E9-9ECC-ACE605B44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428E1A1-0ADB-4F6C-BDD3-4C623111B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47BF01F-8032-4DF1-821A-86F7E015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809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A94E5A1-E10C-45E0-9FDB-EDB455BFF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1C7650B-D8A2-417F-BA35-7ED0338B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178F5DE-051E-416E-8C7E-CC8D4A966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4873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AD63F-B4C0-45A8-B955-B33DD246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94CB62-ABE8-441D-82A5-C7BD5144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E2EDCB1-5040-4D7B-BBD8-127F8F267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4BB9503-DAAD-41DB-8886-AC21959DE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597A72-83F9-4FEB-82B9-3FA2C8CBA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DDBB38-307C-478F-B6BD-69CF6BEE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19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FB1030-9EBD-4213-AA8E-A2E27C24A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442DF6E-2AF7-4E84-B4F1-9345A4C87C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38AA09B-10F8-4A80-B591-A6FF1B46D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5A7BEC7-B17F-4132-AD4E-B9890044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434CA9B-FD8A-45CB-9D2F-12C44ED42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8A9AF93-7CC7-4B41-A22B-3E9615F6D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351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EDE499-28DC-4F76-84FD-CAB27C85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20D50D8-92B8-4A26-B91C-89809B674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14D745-8FA9-4F5D-834E-1C76316A7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BC23FF-5648-4111-AEA0-ED1EBD3F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9A31A9-AFBD-41BD-AFF5-4E7B2183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439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4491EDE-56AB-41F8-9582-15D670186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206C266-1A34-4B26-ABAA-B89FB7030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B9AD67-8D16-4D50-9EA8-2378C58F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BEAB0DE-B713-4EE3-89D4-94FCB65F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19C9C11-D284-467A-BEA5-8BC8481F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645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C25ABC0-F8E0-4EF3-B987-91AE7E91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94D0B94-D19C-4487-A34A-13D323DE3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8BADED-8C03-4D5F-89A8-F90CED7DA8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8E45F-3667-45C6-9FED-F9200AD309BD}" type="datetimeFigureOut">
              <a:rPr lang="cs-CZ" smtClean="0"/>
              <a:t>20.10.2025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411E18-2B7C-4A22-96F8-48C8ED013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47B24B-898C-4191-806E-1C1707719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51BAC-7773-497C-9F82-42697CE98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969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8CB8E4D4-5D90-4621-B6B4-7B2A21C168DA}"/>
              </a:ext>
            </a:extLst>
          </p:cNvPr>
          <p:cNvSpPr/>
          <p:nvPr/>
        </p:nvSpPr>
        <p:spPr>
          <a:xfrm>
            <a:off x="1" y="-90616"/>
            <a:ext cx="12191999" cy="5391347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4D6D362-C8E7-4EA3-B2CE-A6649E4559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3370"/>
          <a:stretch>
            <a:fillRect/>
          </a:stretch>
        </p:blipFill>
        <p:spPr>
          <a:xfrm>
            <a:off x="-2" y="5281055"/>
            <a:ext cx="5770608" cy="1569093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4CAE497A-E8EB-4F4F-8984-8BED0A9A9CCD}"/>
              </a:ext>
            </a:extLst>
          </p:cNvPr>
          <p:cNvSpPr/>
          <p:nvPr/>
        </p:nvSpPr>
        <p:spPr>
          <a:xfrm rot="20760975">
            <a:off x="2266396" y="3592579"/>
            <a:ext cx="6155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solidFill>
                  <a:schemeClr val="bg1"/>
                </a:solidFill>
              </a:rPr>
              <a:t>z extrémního prostředí Antarktidy na ISS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B47A930-D694-4089-A273-07876D2390BA}"/>
              </a:ext>
            </a:extLst>
          </p:cNvPr>
          <p:cNvSpPr/>
          <p:nvPr/>
        </p:nvSpPr>
        <p:spPr>
          <a:xfrm>
            <a:off x="115747" y="1888418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7000" b="1" dirty="0" err="1">
                <a:solidFill>
                  <a:schemeClr val="bg1"/>
                </a:solidFill>
              </a:rPr>
              <a:t>CryoAlgae</a:t>
            </a:r>
            <a:r>
              <a:rPr lang="cs-CZ" sz="7000" b="1" dirty="0">
                <a:solidFill>
                  <a:schemeClr val="bg1"/>
                </a:solidFill>
              </a:rPr>
              <a:t> in </a:t>
            </a:r>
            <a:r>
              <a:rPr lang="cs-CZ" sz="7000" b="1" dirty="0" err="1">
                <a:solidFill>
                  <a:schemeClr val="bg1"/>
                </a:solidFill>
              </a:rPr>
              <a:t>Space</a:t>
            </a:r>
            <a:endParaRPr lang="cs-CZ" sz="7000" b="1" dirty="0">
              <a:solidFill>
                <a:schemeClr val="bg1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659F469-0946-4B39-90E3-382DEEA4DE43}"/>
              </a:ext>
            </a:extLst>
          </p:cNvPr>
          <p:cNvSpPr/>
          <p:nvPr/>
        </p:nvSpPr>
        <p:spPr>
          <a:xfrm>
            <a:off x="-448698" y="5786675"/>
            <a:ext cx="12443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200" dirty="0">
                <a:solidFill>
                  <a:srgbClr val="0F4B6E"/>
                </a:solidFill>
              </a:rPr>
              <a:t>doc. RNDr. Linda Nedbalová, Ph.D.</a:t>
            </a:r>
            <a:br>
              <a:rPr lang="cs-CZ" sz="2200" dirty="0">
                <a:solidFill>
                  <a:srgbClr val="0F4B6E"/>
                </a:solidFill>
              </a:rPr>
            </a:br>
            <a:r>
              <a:rPr lang="cs-CZ" sz="2000" i="1" dirty="0">
                <a:solidFill>
                  <a:srgbClr val="0F4B6E"/>
                </a:solidFill>
              </a:rPr>
              <a:t>Katedra ekologie </a:t>
            </a:r>
            <a:r>
              <a:rPr lang="cs-CZ" sz="2000" i="1" dirty="0" err="1">
                <a:solidFill>
                  <a:srgbClr val="0F4B6E"/>
                </a:solidFill>
              </a:rPr>
              <a:t>PřF</a:t>
            </a:r>
            <a:r>
              <a:rPr lang="cs-CZ" sz="2000" i="1" dirty="0">
                <a:solidFill>
                  <a:srgbClr val="0F4B6E"/>
                </a:solidFill>
              </a:rPr>
              <a:t> UK</a:t>
            </a:r>
          </a:p>
        </p:txBody>
      </p:sp>
      <p:pic>
        <p:nvPicPr>
          <p:cNvPr id="3" name="Obrázek 2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4DC37121-350F-8F87-62DD-572CBB42CA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070" y="5245451"/>
            <a:ext cx="1804651" cy="164029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5CDD10EB-1862-FBCE-052B-01C8C06DD2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0774" y="0"/>
            <a:ext cx="3370770" cy="5056156"/>
          </a:xfrm>
          <a:prstGeom prst="ellipse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674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C621D-054E-6642-35C6-8D9BA1D9C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4E7A4AFC-156E-42A2-7D88-104CF2E97B4A}"/>
              </a:ext>
            </a:extLst>
          </p:cNvPr>
          <p:cNvSpPr/>
          <p:nvPr/>
        </p:nvSpPr>
        <p:spPr>
          <a:xfrm>
            <a:off x="0" y="-258404"/>
            <a:ext cx="12191999" cy="6250641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5F852A0B-788F-65A4-87BE-0B0D8F742A13}"/>
              </a:ext>
            </a:extLst>
          </p:cNvPr>
          <p:cNvSpPr/>
          <p:nvPr/>
        </p:nvSpPr>
        <p:spPr>
          <a:xfrm>
            <a:off x="244549" y="1180491"/>
            <a:ext cx="6592186" cy="4462164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1367083-42CF-34AC-4607-33AC73958D2F}"/>
              </a:ext>
            </a:extLst>
          </p:cNvPr>
          <p:cNvSpPr/>
          <p:nvPr/>
        </p:nvSpPr>
        <p:spPr>
          <a:xfrm>
            <a:off x="-1" y="-241010"/>
            <a:ext cx="121919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4400" dirty="0">
                <a:solidFill>
                  <a:schemeClr val="bg1"/>
                </a:solidFill>
              </a:rPr>
              <a:t>Proč řasy?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03E0601-749F-0E0D-5EBD-FE3CA71B7C65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1236170-677E-CD9C-9FBA-8889FC961207}"/>
              </a:ext>
            </a:extLst>
          </p:cNvPr>
          <p:cNvSpPr txBox="1"/>
          <p:nvPr/>
        </p:nvSpPr>
        <p:spPr>
          <a:xfrm>
            <a:off x="567307" y="1401731"/>
            <a:ext cx="6143261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>
                <a:solidFill>
                  <a:srgbClr val="33CCFF"/>
                </a:solidFill>
              </a:rPr>
              <a:t>Schopnost fotosyntézy </a:t>
            </a:r>
            <a:endParaRPr lang="cs-CZ" sz="28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produkce kyslíku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absorpce CO₂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čištění vody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produkce biomasy jako zdroje potravy a výživy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cs-CZ" sz="2800" i="1" dirty="0">
                <a:solidFill>
                  <a:srgbClr val="33CCFF"/>
                </a:solidFill>
              </a:rPr>
              <a:t>Efektivita a praktičnost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rychlý růst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malé nároky na prostor oproti cévnatým rostlinám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možnost kultivace v kompaktních </a:t>
            </a:r>
            <a:r>
              <a:rPr lang="cs-CZ" sz="2000" dirty="0" err="1">
                <a:solidFill>
                  <a:schemeClr val="bg1"/>
                </a:solidFill>
              </a:rPr>
              <a:t>fotobioreaktorech</a:t>
            </a:r>
            <a:endParaRPr lang="cs-CZ" sz="2000" dirty="0">
              <a:solidFill>
                <a:schemeClr val="bg1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vícenásobné využití – současně kyslík, potrava, čištění</a:t>
            </a:r>
          </a:p>
          <a:p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6F77672-2DE3-7FD7-1ADF-EF8A88403A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" y="5945583"/>
            <a:ext cx="3638939" cy="965699"/>
          </a:xfrm>
          <a:prstGeom prst="rect">
            <a:avLst/>
          </a:prstGeom>
        </p:spPr>
      </p:pic>
      <p:pic>
        <p:nvPicPr>
          <p:cNvPr id="6" name="Obrázek 5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EB75D3B9-D7E7-6AF5-84CE-C8A82EB0E8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945583"/>
            <a:ext cx="776530" cy="98201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6EDEAEF-F4DC-2B03-A4F3-2BE61D7C68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59492" y="981705"/>
            <a:ext cx="4707367" cy="474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60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8E502-FC76-BEB4-5B6B-8722C0E8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1EDCA3CF-DC71-05EB-BE6C-FB15094CF14D}"/>
              </a:ext>
            </a:extLst>
          </p:cNvPr>
          <p:cNvSpPr/>
          <p:nvPr/>
        </p:nvSpPr>
        <p:spPr>
          <a:xfrm>
            <a:off x="1" y="-36033"/>
            <a:ext cx="12191999" cy="6031889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357E72FC-9F73-ADFB-0215-AD32BFC4798D}"/>
              </a:ext>
            </a:extLst>
          </p:cNvPr>
          <p:cNvSpPr/>
          <p:nvPr/>
        </p:nvSpPr>
        <p:spPr>
          <a:xfrm>
            <a:off x="260497" y="1621646"/>
            <a:ext cx="4460360" cy="3917921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F55681B-D20D-EF3D-C114-E59F89E45399}"/>
              </a:ext>
            </a:extLst>
          </p:cNvPr>
          <p:cNvSpPr/>
          <p:nvPr/>
        </p:nvSpPr>
        <p:spPr>
          <a:xfrm>
            <a:off x="-1" y="35440"/>
            <a:ext cx="12191999" cy="1408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4400" dirty="0">
                <a:solidFill>
                  <a:schemeClr val="bg1"/>
                </a:solidFill>
              </a:rPr>
              <a:t>Historická perspektiva                                                 </a:t>
            </a:r>
            <a:r>
              <a:rPr lang="cs-CZ" sz="3600" i="1" dirty="0">
                <a:solidFill>
                  <a:schemeClr val="bg1"/>
                </a:solidFill>
              </a:rPr>
              <a:t>řasy jako česká tradice ve vesmíru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1BB2D09-7E64-A3B4-1BC2-FCC98C8393AD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A338AF4-E23B-9EB8-8B92-6E63A0F47F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" y="5945583"/>
            <a:ext cx="3638939" cy="965699"/>
          </a:xfrm>
          <a:prstGeom prst="rect">
            <a:avLst/>
          </a:prstGeom>
        </p:spPr>
      </p:pic>
      <p:pic>
        <p:nvPicPr>
          <p:cNvPr id="6" name="Obrázek 5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DA83194C-C2FA-FF39-ACA4-B17F4052EF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945583"/>
            <a:ext cx="776530" cy="982011"/>
          </a:xfrm>
          <a:prstGeom prst="rect">
            <a:avLst/>
          </a:prstGeom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4578FE9B-8174-5880-59C1-B3CFC3E9D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64" y="1108139"/>
            <a:ext cx="4280078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lang="cs-CZ" altLang="cs-CZ" dirty="0">
              <a:solidFill>
                <a:schemeClr val="bg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řasy se 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využívají pro vesmírné experimenty již od 60. let 20. století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nejčastěji testované rody: </a:t>
            </a:r>
            <a:r>
              <a:rPr kumimoji="0" lang="cs-CZ" altLang="cs-CZ" sz="2000" b="0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Chlorella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cs-CZ" altLang="cs-CZ" sz="2000" b="0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Chlamydomonas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, </a:t>
            </a:r>
            <a:r>
              <a:rPr kumimoji="0" lang="cs-CZ" altLang="cs-CZ" sz="2000" b="0" i="1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Euglena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prokázána funkčnost základních biologických procesů                                         v  podmínkách mikrogravitace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náš experiment navazuje na </a:t>
            </a:r>
            <a:r>
              <a:rPr lang="cs-CZ" altLang="cs-CZ" sz="2000" dirty="0">
                <a:solidFill>
                  <a:schemeClr val="bg1"/>
                </a:solidFill>
              </a:rPr>
              <a:t>průkopnický výzkum Vladimíra Remka (1978) s řasou </a:t>
            </a:r>
            <a:r>
              <a:rPr lang="cs-CZ" altLang="cs-CZ" sz="2000" i="1" dirty="0" err="1">
                <a:solidFill>
                  <a:schemeClr val="bg1"/>
                </a:solidFill>
              </a:rPr>
              <a:t>Chlorella</a:t>
            </a:r>
            <a:endParaRPr kumimoji="0" lang="cs-CZ" altLang="cs-CZ" sz="2000" b="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19" name="Obrázek 18" descr="Obsah obrázku vlajka, Karmín&#10;&#10;Obsah generovaný pomocí AI může být nesprávný.">
            <a:extLst>
              <a:ext uri="{FF2B5EF4-FFF2-40B4-BE49-F238E27FC236}">
                <a16:creationId xmlns:a16="http://schemas.microsoft.com/office/drawing/2014/main" id="{85C35A58-ECEA-B8A8-7D1C-8948CF974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885" y="502119"/>
            <a:ext cx="660056" cy="475040"/>
          </a:xfrm>
          <a:prstGeom prst="rect">
            <a:avLst/>
          </a:prstGeom>
        </p:spPr>
      </p:pic>
      <p:pic>
        <p:nvPicPr>
          <p:cNvPr id="21" name="Obrázek 20" descr="Obsah obrázku oblečení, přetlakový oblek, astronaut, osoba&#10;&#10;Obsah generovaný pomocí AI může být nesprávný.">
            <a:extLst>
              <a:ext uri="{FF2B5EF4-FFF2-40B4-BE49-F238E27FC236}">
                <a16:creationId xmlns:a16="http://schemas.microsoft.com/office/drawing/2014/main" id="{A4B30141-F1FB-55F7-92C5-203C87F743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020" y="1483413"/>
            <a:ext cx="3714957" cy="4312833"/>
          </a:xfrm>
          <a:prstGeom prst="rect">
            <a:avLst/>
          </a:prstGeom>
        </p:spPr>
      </p:pic>
      <p:pic>
        <p:nvPicPr>
          <p:cNvPr id="23" name="Obrázek 22" descr="Obsah obrázku text, Písmo, snímek obrazovky, černobílá&#10;&#10;Obsah generovaný pomocí AI může být nesprávný.">
            <a:extLst>
              <a:ext uri="{FF2B5EF4-FFF2-40B4-BE49-F238E27FC236}">
                <a16:creationId xmlns:a16="http://schemas.microsoft.com/office/drawing/2014/main" id="{617B196A-9A63-1099-D5EA-B5DF0A1A6E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9833">
            <a:off x="5096155" y="2423693"/>
            <a:ext cx="2481184" cy="1813408"/>
          </a:xfrm>
          <a:prstGeom prst="rect">
            <a:avLst/>
          </a:prstGeom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6ABA890F-9B0E-B837-48DE-76A355B8F4BA}"/>
              </a:ext>
            </a:extLst>
          </p:cNvPr>
          <p:cNvSpPr txBox="1"/>
          <p:nvPr/>
        </p:nvSpPr>
        <p:spPr>
          <a:xfrm>
            <a:off x="8034020" y="1516270"/>
            <a:ext cx="19989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1"/>
                </a:solidFill>
              </a:rPr>
              <a:t>© ESA</a:t>
            </a:r>
          </a:p>
        </p:txBody>
      </p:sp>
    </p:spTree>
    <p:extLst>
      <p:ext uri="{BB962C8B-B14F-4D97-AF65-F5344CB8AC3E}">
        <p14:creationId xmlns:p14="http://schemas.microsoft.com/office/powerpoint/2010/main" val="3533373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1967E-7C83-8D81-95E7-3402ED91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FBAE5CAE-5889-2D1A-6784-5BCE1E2A31E2}"/>
              </a:ext>
            </a:extLst>
          </p:cNvPr>
          <p:cNvSpPr/>
          <p:nvPr/>
        </p:nvSpPr>
        <p:spPr>
          <a:xfrm>
            <a:off x="-1" y="-5758"/>
            <a:ext cx="12191999" cy="6032948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E8627745-95F9-C55B-EB79-C761448661CD}"/>
              </a:ext>
            </a:extLst>
          </p:cNvPr>
          <p:cNvSpPr/>
          <p:nvPr/>
        </p:nvSpPr>
        <p:spPr>
          <a:xfrm>
            <a:off x="244549" y="1161844"/>
            <a:ext cx="6868632" cy="4642608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9750C81-D73D-5DA1-D673-6FB4065216BC}"/>
              </a:ext>
            </a:extLst>
          </p:cNvPr>
          <p:cNvSpPr/>
          <p:nvPr/>
        </p:nvSpPr>
        <p:spPr>
          <a:xfrm>
            <a:off x="-1" y="173204"/>
            <a:ext cx="12191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>
                <a:solidFill>
                  <a:schemeClr val="bg1"/>
                </a:solidFill>
              </a:rPr>
              <a:t>A proč řasy z extrémního prostředí?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CE06652-C143-47DF-F2A7-76FFD1919140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556440B-84BD-F9C5-68A8-74CCC8FAB93B}"/>
              </a:ext>
            </a:extLst>
          </p:cNvPr>
          <p:cNvSpPr txBox="1"/>
          <p:nvPr/>
        </p:nvSpPr>
        <p:spPr>
          <a:xfrm>
            <a:off x="627327" y="1393565"/>
            <a:ext cx="648585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>
                <a:solidFill>
                  <a:srgbClr val="33CCFF"/>
                </a:solidFill>
              </a:rPr>
              <a:t>Komplexní adaptace 					= cenné metabolické vlastnosti</a:t>
            </a:r>
            <a:endParaRPr lang="cs-CZ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tolerance extrémních teplot </a:t>
            </a:r>
            <a:r>
              <a:rPr lang="en-US" sz="2000" dirty="0">
                <a:solidFill>
                  <a:schemeClr val="bg1"/>
                </a:solidFill>
              </a:rPr>
              <a:t>&amp; </a:t>
            </a:r>
            <a:r>
              <a:rPr lang="cs-CZ" sz="2000" dirty="0">
                <a:solidFill>
                  <a:schemeClr val="bg1"/>
                </a:solidFill>
              </a:rPr>
              <a:t>vysokých intenzit záření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schopnost přežít opakované zmrznutí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produkce specifických enzymů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vysoký obsah polynenasycených mastných kyselin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 akumulace </a:t>
            </a:r>
            <a:r>
              <a:rPr lang="cs-CZ" sz="2000" dirty="0" err="1">
                <a:solidFill>
                  <a:schemeClr val="bg1"/>
                </a:solidFill>
              </a:rPr>
              <a:t>polyolů</a:t>
            </a:r>
            <a:r>
              <a:rPr lang="cs-CZ" sz="2000" dirty="0">
                <a:solidFill>
                  <a:schemeClr val="bg1"/>
                </a:solidFill>
              </a:rPr>
              <a:t>, cukrů a karotenoidů</a:t>
            </a:r>
          </a:p>
          <a:p>
            <a:pPr>
              <a:spcBef>
                <a:spcPts val="600"/>
              </a:spcBef>
            </a:pPr>
            <a:endParaRPr lang="cs-CZ" sz="1400" i="1" dirty="0">
              <a:solidFill>
                <a:srgbClr val="33CCFF"/>
              </a:solidFill>
            </a:endParaRPr>
          </a:p>
          <a:p>
            <a:pPr>
              <a:spcBef>
                <a:spcPts val="600"/>
              </a:spcBef>
            </a:pPr>
            <a:r>
              <a:rPr lang="cs-CZ" sz="2800" i="1" dirty="0">
                <a:solidFill>
                  <a:srgbClr val="33CCFF"/>
                </a:solidFill>
              </a:rPr>
              <a:t>Biotechnologický potenciál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energeticky efektivní produkce díky toleranci chladu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produkce látek pro farmaceutický průmysl a </a:t>
            </a:r>
            <a:r>
              <a:rPr lang="cs-CZ" sz="2000" dirty="0" err="1">
                <a:solidFill>
                  <a:schemeClr val="bg1"/>
                </a:solidFill>
              </a:rPr>
              <a:t>nutraceutika</a:t>
            </a:r>
            <a:endParaRPr lang="cs-CZ" sz="2000" dirty="0">
              <a:solidFill>
                <a:schemeClr val="bg1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nové zdroje bioaktivních sloučenin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3C65DCC-A16F-D870-A33A-44C9EBCF08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" y="5945583"/>
            <a:ext cx="3638939" cy="965699"/>
          </a:xfrm>
          <a:prstGeom prst="rect">
            <a:avLst/>
          </a:prstGeom>
        </p:spPr>
      </p:pic>
      <p:pic>
        <p:nvPicPr>
          <p:cNvPr id="6" name="Obrázek 5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51C210AD-06D5-FF89-5E5A-1D45EE9BB3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945583"/>
            <a:ext cx="776530" cy="982011"/>
          </a:xfrm>
          <a:prstGeom prst="rect">
            <a:avLst/>
          </a:prstGeom>
        </p:spPr>
      </p:pic>
      <p:pic>
        <p:nvPicPr>
          <p:cNvPr id="21" name="Obrázok 36" descr="Jazero Nadeje.jpg">
            <a:extLst>
              <a:ext uri="{FF2B5EF4-FFF2-40B4-BE49-F238E27FC236}">
                <a16:creationId xmlns:a16="http://schemas.microsoft.com/office/drawing/2014/main" id="{03CC095C-706D-6FB2-2A76-C289CE4082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7730" y="1151946"/>
            <a:ext cx="4570073" cy="2748579"/>
          </a:xfrm>
          <a:prstGeom prst="rect">
            <a:avLst/>
          </a:prstGeom>
          <a:noFill/>
          <a:ln w="635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B5E2DB6A-F057-02DE-BE1E-77F92D8B4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2474" y="3928336"/>
            <a:ext cx="2800569" cy="21013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54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D4B9C-947A-5AE0-D694-F143F44EF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84E882A6-7E63-BA4E-94D7-BE05DFAE8312}"/>
              </a:ext>
            </a:extLst>
          </p:cNvPr>
          <p:cNvSpPr/>
          <p:nvPr/>
        </p:nvSpPr>
        <p:spPr>
          <a:xfrm>
            <a:off x="-1" y="-5758"/>
            <a:ext cx="12191999" cy="6032948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FC5B16E1-C7E1-DB10-549D-D76C7587C5F9}"/>
              </a:ext>
            </a:extLst>
          </p:cNvPr>
          <p:cNvSpPr/>
          <p:nvPr/>
        </p:nvSpPr>
        <p:spPr>
          <a:xfrm>
            <a:off x="6926132" y="4132574"/>
            <a:ext cx="3638939" cy="1652426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4A3091E4-487C-65CA-7B24-1D7AC93EE82F}"/>
              </a:ext>
            </a:extLst>
          </p:cNvPr>
          <p:cNvSpPr/>
          <p:nvPr/>
        </p:nvSpPr>
        <p:spPr>
          <a:xfrm>
            <a:off x="1970236" y="4200963"/>
            <a:ext cx="3638939" cy="1652426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solidFill>
              <a:srgbClr val="33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FBC3FB3E-9D6E-83AB-534E-EB1BDEF89FD6}"/>
              </a:ext>
            </a:extLst>
          </p:cNvPr>
          <p:cNvSpPr/>
          <p:nvPr/>
        </p:nvSpPr>
        <p:spPr>
          <a:xfrm>
            <a:off x="244548" y="2204529"/>
            <a:ext cx="11549887" cy="1744620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F4E06A5-2873-B16E-61AE-8B4C030F6FBA}"/>
              </a:ext>
            </a:extLst>
          </p:cNvPr>
          <p:cNvSpPr/>
          <p:nvPr/>
        </p:nvSpPr>
        <p:spPr>
          <a:xfrm>
            <a:off x="-1" y="173204"/>
            <a:ext cx="121919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200" dirty="0">
                <a:solidFill>
                  <a:schemeClr val="bg1"/>
                </a:solidFill>
              </a:rPr>
              <a:t>Organismy, které přežívají v nejextrémnějších podmínkách na Zemi,</a:t>
            </a:r>
            <a:br>
              <a:rPr lang="cs-CZ" sz="4200" dirty="0">
                <a:solidFill>
                  <a:schemeClr val="bg1"/>
                </a:solidFill>
              </a:rPr>
            </a:br>
            <a:r>
              <a:rPr lang="cs-CZ" sz="4200" dirty="0">
                <a:solidFill>
                  <a:schemeClr val="bg1"/>
                </a:solidFill>
              </a:rPr>
              <a:t>mohou být klíčem k životu ve vesmíru?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E246EBC-0ED1-68C1-3C9D-DA90CF753141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9B5E858-5484-BB56-F8DC-83FDF6907D35}"/>
              </a:ext>
            </a:extLst>
          </p:cNvPr>
          <p:cNvSpPr txBox="1"/>
          <p:nvPr/>
        </p:nvSpPr>
        <p:spPr>
          <a:xfrm>
            <a:off x="-1" y="2342497"/>
            <a:ext cx="12192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>
                <a:solidFill>
                  <a:srgbClr val="33CCFF"/>
                </a:solidFill>
              </a:rPr>
              <a:t>Cíl projektu:</a:t>
            </a:r>
            <a:endParaRPr lang="cs-CZ" dirty="0"/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bg1"/>
                </a:solidFill>
              </a:rPr>
              <a:t>porovnat růstovou rychlost a metabolické profily </a:t>
            </a:r>
            <a:r>
              <a:rPr lang="cs-CZ" sz="2800" dirty="0">
                <a:solidFill>
                  <a:schemeClr val="bg1"/>
                </a:solidFill>
              </a:rPr>
              <a:t>dvou</a:t>
            </a:r>
            <a:r>
              <a:rPr lang="fr-FR" sz="2800" dirty="0">
                <a:solidFill>
                  <a:schemeClr val="bg1"/>
                </a:solidFill>
              </a:rPr>
              <a:t> kmenů </a:t>
            </a:r>
            <a:r>
              <a:rPr lang="cs-CZ" sz="2800" dirty="0">
                <a:solidFill>
                  <a:schemeClr val="bg1"/>
                </a:solidFill>
              </a:rPr>
              <a:t>řas z extrémního prostředí </a:t>
            </a:r>
            <a:r>
              <a:rPr lang="fr-FR" sz="2800" dirty="0">
                <a:solidFill>
                  <a:schemeClr val="bg1"/>
                </a:solidFill>
              </a:rPr>
              <a:t>v</a:t>
            </a:r>
            <a:r>
              <a:rPr lang="cs-CZ" sz="2800" dirty="0">
                <a:solidFill>
                  <a:schemeClr val="bg1"/>
                </a:solidFill>
              </a:rPr>
              <a:t> podmínkách mikrogravitace</a:t>
            </a:r>
            <a:r>
              <a:rPr lang="fr-FR" sz="2800" dirty="0">
                <a:solidFill>
                  <a:schemeClr val="bg1"/>
                </a:solidFill>
              </a:rPr>
              <a:t> a na </a:t>
            </a:r>
            <a:r>
              <a:rPr lang="cs-CZ" sz="2800" dirty="0">
                <a:solidFill>
                  <a:schemeClr val="bg1"/>
                </a:solidFill>
              </a:rPr>
              <a:t>Z</a:t>
            </a:r>
            <a:r>
              <a:rPr lang="fr-FR" sz="2800" dirty="0">
                <a:solidFill>
                  <a:schemeClr val="bg1"/>
                </a:solidFill>
              </a:rPr>
              <a:t>emi</a:t>
            </a:r>
            <a:endParaRPr lang="cs-CZ" sz="2800" dirty="0">
              <a:solidFill>
                <a:schemeClr val="bg1"/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5EEF0917-2417-BB81-77F3-2757A49750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" y="5945583"/>
            <a:ext cx="3638939" cy="965699"/>
          </a:xfrm>
          <a:prstGeom prst="rect">
            <a:avLst/>
          </a:prstGeom>
        </p:spPr>
      </p:pic>
      <p:pic>
        <p:nvPicPr>
          <p:cNvPr id="6" name="Obrázek 5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C65E67AB-E83C-0FB8-5076-847575FCE0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945583"/>
            <a:ext cx="776530" cy="98201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BFBDE4E-C65C-7796-280E-60F48B2D5A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253" y="4341779"/>
            <a:ext cx="826830" cy="82683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21C85EC-651A-8DAE-67DC-1D89F47837A9}"/>
              </a:ext>
            </a:extLst>
          </p:cNvPr>
          <p:cNvSpPr txBox="1"/>
          <p:nvPr/>
        </p:nvSpPr>
        <p:spPr>
          <a:xfrm>
            <a:off x="2590597" y="4654072"/>
            <a:ext cx="32457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33CCFF"/>
                </a:solidFill>
              </a:rPr>
              <a:t>Potřeby dlouhodobých misí </a:t>
            </a:r>
            <a:endParaRPr lang="cs-CZ" sz="2000" dirty="0">
              <a:solidFill>
                <a:srgbClr val="33CCFF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1043482-BBA8-9A98-583D-99DCAB62EC22}"/>
              </a:ext>
            </a:extLst>
          </p:cNvPr>
          <p:cNvSpPr txBox="1"/>
          <p:nvPr/>
        </p:nvSpPr>
        <p:spPr>
          <a:xfrm>
            <a:off x="7606799" y="4658821"/>
            <a:ext cx="32457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33CCFF"/>
                </a:solidFill>
              </a:rPr>
              <a:t>Udržitelnost               a inovace na Zemi</a:t>
            </a:r>
            <a:endParaRPr lang="cs-CZ" sz="2000" dirty="0">
              <a:solidFill>
                <a:srgbClr val="33CCFF"/>
              </a:solidFill>
            </a:endParaRPr>
          </a:p>
        </p:txBody>
      </p:sp>
      <p:pic>
        <p:nvPicPr>
          <p:cNvPr id="11" name="Obrázek 10" descr="Obsah obrázku planeta, Země, Svět, mapa&#10;&#10;Obsah generovaný pomocí AI může být nesprávný.">
            <a:extLst>
              <a:ext uri="{FF2B5EF4-FFF2-40B4-BE49-F238E27FC236}">
                <a16:creationId xmlns:a16="http://schemas.microsoft.com/office/drawing/2014/main" id="{DFAB7C72-25B1-A598-C035-B759A1F9D6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615" y="4348765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3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06AD0D-D7A5-C098-82A7-75B127A50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7A422FC5-A763-8CC8-7488-4ED52B1EB5A8}"/>
              </a:ext>
            </a:extLst>
          </p:cNvPr>
          <p:cNvSpPr/>
          <p:nvPr/>
        </p:nvSpPr>
        <p:spPr>
          <a:xfrm>
            <a:off x="0" y="-248013"/>
            <a:ext cx="12191999" cy="6250641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pic>
        <p:nvPicPr>
          <p:cNvPr id="7" name="Obrázek 6" descr="Obsah obrázku příroda, venku, Ledovcové tvary reliéfu, Vrcholek&#10;&#10;Obsah generovaný pomocí AI může být nesprávný.">
            <a:extLst>
              <a:ext uri="{FF2B5EF4-FFF2-40B4-BE49-F238E27FC236}">
                <a16:creationId xmlns:a16="http://schemas.microsoft.com/office/drawing/2014/main" id="{C8A670B4-575F-ACB0-1099-AF168F7F3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746" y="1351214"/>
            <a:ext cx="5400659" cy="4050494"/>
          </a:xfrm>
          <a:prstGeom prst="rect">
            <a:avLst/>
          </a:prstGeom>
        </p:spPr>
      </p:pic>
      <p:grpSp>
        <p:nvGrpSpPr>
          <p:cNvPr id="29" name="Skupina 28">
            <a:extLst>
              <a:ext uri="{FF2B5EF4-FFF2-40B4-BE49-F238E27FC236}">
                <a16:creationId xmlns:a16="http://schemas.microsoft.com/office/drawing/2014/main" id="{B79E36AC-CCA6-4C2A-E9F8-723F361F0A6C}"/>
              </a:ext>
            </a:extLst>
          </p:cNvPr>
          <p:cNvGrpSpPr/>
          <p:nvPr/>
        </p:nvGrpSpPr>
        <p:grpSpPr>
          <a:xfrm>
            <a:off x="5358771" y="1351213"/>
            <a:ext cx="9144000" cy="4166601"/>
            <a:chOff x="5358771" y="1351213"/>
            <a:chExt cx="9144000" cy="4166601"/>
          </a:xfrm>
        </p:grpSpPr>
        <p:pic>
          <p:nvPicPr>
            <p:cNvPr id="17" name="Picture 2" descr="C:\Documents and Settings\Linda\Desktop\Promitani\Promitani_2009\001.jpg">
              <a:extLst>
                <a:ext uri="{FF2B5EF4-FFF2-40B4-BE49-F238E27FC236}">
                  <a16:creationId xmlns:a16="http://schemas.microsoft.com/office/drawing/2014/main" id="{5815F424-AAC7-35E2-569B-F6BA8CC27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6936" y="1351213"/>
              <a:ext cx="5555469" cy="4166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9271C789-2870-ACE3-75A8-E160484FF41C}"/>
                </a:ext>
              </a:extLst>
            </p:cNvPr>
            <p:cNvSpPr/>
            <p:nvPr/>
          </p:nvSpPr>
          <p:spPr>
            <a:xfrm>
              <a:off x="5358771" y="1413164"/>
              <a:ext cx="914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cs-CZ" altLang="cs-CZ" sz="1600" b="1" dirty="0">
                  <a:solidFill>
                    <a:srgbClr val="002060"/>
                  </a:solidFill>
                </a:rPr>
                <a:t>česká</a:t>
              </a:r>
              <a:r>
                <a:rPr lang="cs-CZ" altLang="cs-CZ" sz="1600" b="1" dirty="0">
                  <a:solidFill>
                    <a:srgbClr val="000066"/>
                  </a:solidFill>
                </a:rPr>
                <a:t> vědecká stanice Johanna Gregora Mendela</a:t>
              </a:r>
              <a:endParaRPr lang="cs-CZ" sz="1600" b="1" dirty="0">
                <a:solidFill>
                  <a:schemeClr val="tx2"/>
                </a:solidFill>
              </a:endParaRPr>
            </a:p>
          </p:txBody>
        </p:sp>
        <p:pic>
          <p:nvPicPr>
            <p:cNvPr id="20" name="Obrázek 19" descr="Obsah obrázku vlajka, Karmín&#10;&#10;Obsah generovaný pomocí AI může být nesprávný.">
              <a:extLst>
                <a:ext uri="{FF2B5EF4-FFF2-40B4-BE49-F238E27FC236}">
                  <a16:creationId xmlns:a16="http://schemas.microsoft.com/office/drawing/2014/main" id="{D42D050B-AF49-8444-1DF2-E879D330A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95564" y="2904908"/>
              <a:ext cx="470413" cy="338555"/>
            </a:xfrm>
            <a:prstGeom prst="rect">
              <a:avLst/>
            </a:prstGeom>
          </p:spPr>
        </p:pic>
        <p:pic>
          <p:nvPicPr>
            <p:cNvPr id="22" name="Picture 7" descr="Antarctica_satellite">
              <a:extLst>
                <a:ext uri="{FF2B5EF4-FFF2-40B4-BE49-F238E27FC236}">
                  <a16:creationId xmlns:a16="http://schemas.microsoft.com/office/drawing/2014/main" id="{96379DCB-4CCE-3755-3BE8-874D6DAE9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B0A32"/>
                </a:clrFrom>
                <a:clrTo>
                  <a:srgbClr val="0B0A3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791" y="3459390"/>
              <a:ext cx="1421800" cy="1205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63">
              <a:extLst>
                <a:ext uri="{FF2B5EF4-FFF2-40B4-BE49-F238E27FC236}">
                  <a16:creationId xmlns:a16="http://schemas.microsoft.com/office/drawing/2014/main" id="{9F15FBAF-63DD-FBC5-72B5-64FC6A0A3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5960" y="3210835"/>
              <a:ext cx="233409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600" dirty="0">
                  <a:solidFill>
                    <a:schemeClr val="bg1"/>
                  </a:solidFill>
                  <a:latin typeface="+mn-lt"/>
                </a:rPr>
                <a:t>ostrov Jamese </a:t>
              </a:r>
              <a:r>
                <a:rPr lang="cs-CZ" altLang="cs-CZ" sz="1600" dirty="0" err="1">
                  <a:solidFill>
                    <a:schemeClr val="bg1"/>
                  </a:solidFill>
                  <a:latin typeface="+mn-lt"/>
                </a:rPr>
                <a:t>Rosse</a:t>
              </a:r>
              <a:r>
                <a:rPr lang="cs-CZ" altLang="cs-CZ" sz="1600" dirty="0">
                  <a:solidFill>
                    <a:schemeClr val="bg1"/>
                  </a:solidFill>
                  <a:latin typeface="+mn-lt"/>
                </a:rPr>
                <a:t> </a:t>
              </a:r>
            </a:p>
          </p:txBody>
        </p:sp>
        <p:sp>
          <p:nvSpPr>
            <p:cNvPr id="24" name="Oval 9">
              <a:extLst>
                <a:ext uri="{FF2B5EF4-FFF2-40B4-BE49-F238E27FC236}">
                  <a16:creationId xmlns:a16="http://schemas.microsoft.com/office/drawing/2014/main" id="{B3C3EE3B-523F-5816-5A2D-19D39286D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0372" y="3596164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cs-CZ" altLang="cs-CZ" sz="1800" dirty="0">
                <a:latin typeface="Arial" charset="0"/>
              </a:endParaRPr>
            </a:p>
          </p:txBody>
        </p:sp>
      </p:grp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914364F0-6519-06CB-6110-7A6D04086171}"/>
              </a:ext>
            </a:extLst>
          </p:cNvPr>
          <p:cNvSpPr/>
          <p:nvPr/>
        </p:nvSpPr>
        <p:spPr>
          <a:xfrm>
            <a:off x="114301" y="1101830"/>
            <a:ext cx="6321659" cy="2751991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0000EE5-2789-CF31-B273-F72546EB2EA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5967524"/>
            <a:ext cx="3608173" cy="96569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E8C3736-958A-CB75-BE35-1284765B70E2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53DF757-84FC-A6F6-FE09-7DEC93C7CCAF}"/>
              </a:ext>
            </a:extLst>
          </p:cNvPr>
          <p:cNvSpPr txBox="1"/>
          <p:nvPr/>
        </p:nvSpPr>
        <p:spPr>
          <a:xfrm>
            <a:off x="281792" y="1304438"/>
            <a:ext cx="614084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33CCFF"/>
                </a:solidFill>
              </a:rPr>
              <a:t>Monoraphidium</a:t>
            </a:r>
            <a:r>
              <a:rPr lang="fr-FR" sz="2800" dirty="0">
                <a:solidFill>
                  <a:srgbClr val="33CCFF"/>
                </a:solidFill>
              </a:rPr>
              <a:t> sp.</a:t>
            </a:r>
            <a:endParaRPr lang="cs-CZ" sz="2800" b="1" i="1" dirty="0">
              <a:solidFill>
                <a:srgbClr val="33CCFF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bg1"/>
                </a:solidFill>
              </a:rPr>
              <a:t>izolovaný ze zamrzlého jezera, Antarktida</a:t>
            </a:r>
            <a:endParaRPr lang="cs-CZ" sz="20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bg1"/>
                </a:solidFill>
              </a:rPr>
              <a:t>jednobuněčná, ko</a:t>
            </a:r>
            <a:r>
              <a:rPr lang="cs-CZ" sz="2000" dirty="0">
                <a:solidFill>
                  <a:schemeClr val="bg1"/>
                </a:solidFill>
              </a:rPr>
              <a:t>kál</a:t>
            </a:r>
            <a:r>
              <a:rPr lang="fr-FR" sz="2000" dirty="0">
                <a:solidFill>
                  <a:schemeClr val="bg1"/>
                </a:solidFill>
              </a:rPr>
              <a:t>ní řasa</a:t>
            </a:r>
            <a:endParaRPr lang="cs-CZ" sz="20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extrémně</a:t>
            </a:r>
            <a:r>
              <a:rPr lang="fr-FR" sz="2000" dirty="0">
                <a:solidFill>
                  <a:schemeClr val="bg1"/>
                </a:solidFill>
              </a:rPr>
              <a:t> vysoký obsah polynenasycených mastných kyselin </a:t>
            </a:r>
            <a:r>
              <a:rPr lang="cs-CZ" sz="2000" dirty="0">
                <a:solidFill>
                  <a:schemeClr val="bg1"/>
                </a:solidFill>
              </a:rPr>
              <a:t>(</a:t>
            </a:r>
            <a:r>
              <a:rPr lang="fr-FR" sz="2000" dirty="0">
                <a:solidFill>
                  <a:schemeClr val="bg1"/>
                </a:solidFill>
              </a:rPr>
              <a:t>více než 70 %)</a:t>
            </a:r>
            <a:endParaRPr lang="cs-CZ" sz="20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bg1"/>
                </a:solidFill>
              </a:rPr>
              <a:t>vysoká akumulace </a:t>
            </a:r>
            <a:r>
              <a:rPr lang="cs-CZ" sz="2000" dirty="0">
                <a:solidFill>
                  <a:schemeClr val="bg1"/>
                </a:solidFill>
              </a:rPr>
              <a:t>pigmentů</a:t>
            </a:r>
            <a:r>
              <a:rPr lang="fr-FR" sz="2000" dirty="0">
                <a:solidFill>
                  <a:schemeClr val="bg1"/>
                </a:solidFill>
              </a:rPr>
              <a:t> v pozdní fázi růstu</a:t>
            </a:r>
            <a:endParaRPr lang="cs-CZ" sz="2000" dirty="0">
              <a:solidFill>
                <a:schemeClr val="bg1"/>
              </a:solidFill>
            </a:endParaRPr>
          </a:p>
          <a:p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D44AAE0-9FD8-C19E-CBF9-3B74E13E6B79}"/>
              </a:ext>
            </a:extLst>
          </p:cNvPr>
          <p:cNvSpPr/>
          <p:nvPr/>
        </p:nvSpPr>
        <p:spPr>
          <a:xfrm>
            <a:off x="0" y="-248014"/>
            <a:ext cx="1219199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4400" dirty="0">
                <a:solidFill>
                  <a:schemeClr val="bg1"/>
                </a:solidFill>
              </a:rPr>
              <a:t>Dva unikátní kmeny </a:t>
            </a:r>
            <a:r>
              <a:rPr lang="cs-CZ" sz="4400" dirty="0" err="1">
                <a:solidFill>
                  <a:schemeClr val="bg1"/>
                </a:solidFill>
              </a:rPr>
              <a:t>mikrořas</a:t>
            </a:r>
            <a:r>
              <a:rPr lang="cs-CZ" sz="4400" dirty="0">
                <a:solidFill>
                  <a:schemeClr val="bg1"/>
                </a:solidFill>
              </a:rPr>
              <a:t>…..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F42C7436-668B-B643-6F4A-CC65D79353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5865" y="4056429"/>
            <a:ext cx="4429852" cy="1671557"/>
          </a:xfrm>
          <a:prstGeom prst="rect">
            <a:avLst/>
          </a:prstGeom>
        </p:spPr>
      </p:pic>
      <p:pic>
        <p:nvPicPr>
          <p:cNvPr id="26" name="Obrázek 25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1DA81A69-665B-2B29-6CD5-4B13CCB4F1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945583"/>
            <a:ext cx="776530" cy="98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6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FF0C58-F7DF-DFA6-0A4C-8B12DA676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9BF6BBF0-A2AA-4AD9-E2FF-FBF1CBABA3EA}"/>
              </a:ext>
            </a:extLst>
          </p:cNvPr>
          <p:cNvSpPr/>
          <p:nvPr/>
        </p:nvSpPr>
        <p:spPr>
          <a:xfrm>
            <a:off x="0" y="-237619"/>
            <a:ext cx="12191999" cy="6140313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280AD54-E9E2-7B68-DFCF-43758950F521}"/>
              </a:ext>
            </a:extLst>
          </p:cNvPr>
          <p:cNvSpPr/>
          <p:nvPr/>
        </p:nvSpPr>
        <p:spPr>
          <a:xfrm>
            <a:off x="0" y="-248014"/>
            <a:ext cx="1219199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4400" dirty="0">
                <a:solidFill>
                  <a:schemeClr val="bg1"/>
                </a:solidFill>
              </a:rPr>
              <a:t>Dva unikátní kmeny </a:t>
            </a:r>
            <a:r>
              <a:rPr lang="cs-CZ" sz="4400" dirty="0" err="1">
                <a:solidFill>
                  <a:schemeClr val="bg1"/>
                </a:solidFill>
              </a:rPr>
              <a:t>mikrořas</a:t>
            </a:r>
            <a:r>
              <a:rPr lang="cs-CZ" sz="4400" dirty="0">
                <a:solidFill>
                  <a:schemeClr val="bg1"/>
                </a:solidFill>
              </a:rPr>
              <a:t>…..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70DD756-5C80-4F13-6458-C4620366C240}"/>
              </a:ext>
            </a:extLst>
          </p:cNvPr>
          <p:cNvSpPr txBox="1"/>
          <p:nvPr/>
        </p:nvSpPr>
        <p:spPr>
          <a:xfrm>
            <a:off x="9129552" y="6113540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A6D7525A-E297-D2CB-CA72-D78A286A1F9A}"/>
              </a:ext>
            </a:extLst>
          </p:cNvPr>
          <p:cNvSpPr/>
          <p:nvPr/>
        </p:nvSpPr>
        <p:spPr>
          <a:xfrm>
            <a:off x="155865" y="1351214"/>
            <a:ext cx="5505944" cy="2285121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D9B11DF-D04F-F0D6-5610-A09C0EE07893}"/>
              </a:ext>
            </a:extLst>
          </p:cNvPr>
          <p:cNvSpPr txBox="1"/>
          <p:nvPr/>
        </p:nvSpPr>
        <p:spPr>
          <a:xfrm>
            <a:off x="359078" y="1452587"/>
            <a:ext cx="530273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33CCFF"/>
                </a:solidFill>
              </a:rPr>
              <a:t>Chloromonas reticulata</a:t>
            </a:r>
            <a:endParaRPr lang="cs-CZ" sz="2800" i="1" dirty="0">
              <a:solidFill>
                <a:srgbClr val="33CCFF"/>
              </a:solidFill>
            </a:endParaRPr>
          </a:p>
          <a:p>
            <a:pPr marL="269875" indent="-269875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bg1"/>
                </a:solidFill>
              </a:rPr>
              <a:t>izolovan</a:t>
            </a:r>
            <a:r>
              <a:rPr lang="cs-CZ" sz="2000" dirty="0">
                <a:solidFill>
                  <a:schemeClr val="bg1"/>
                </a:solidFill>
              </a:rPr>
              <a:t>ý</a:t>
            </a:r>
            <a:r>
              <a:rPr lang="fr-FR" sz="2000" dirty="0">
                <a:solidFill>
                  <a:schemeClr val="bg1"/>
                </a:solidFill>
              </a:rPr>
              <a:t> ze sněhu, Vysoké Tatry</a:t>
            </a:r>
            <a:endParaRPr lang="cs-CZ" sz="20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bg1"/>
                </a:solidFill>
              </a:rPr>
              <a:t>bičík</a:t>
            </a:r>
            <a:r>
              <a:rPr lang="cs-CZ" sz="2000" dirty="0" err="1">
                <a:solidFill>
                  <a:schemeClr val="bg1"/>
                </a:solidFill>
              </a:rPr>
              <a:t>ovec</a:t>
            </a:r>
            <a:endParaRPr lang="cs-CZ" sz="20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rychlý růst</a:t>
            </a:r>
            <a:r>
              <a:rPr lang="fr-FR" sz="2000" dirty="0">
                <a:solidFill>
                  <a:schemeClr val="bg1"/>
                </a:solidFill>
              </a:rPr>
              <a:t> i při teplotách blízkých nule</a:t>
            </a:r>
            <a:r>
              <a:rPr lang="cs-CZ" sz="2000" dirty="0">
                <a:solidFill>
                  <a:schemeClr val="bg1"/>
                </a:solidFill>
              </a:rPr>
              <a:t> i ve vyšších teplotách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v</a:t>
            </a:r>
            <a:r>
              <a:rPr lang="fr-FR" sz="2000" dirty="0">
                <a:solidFill>
                  <a:schemeClr val="bg1"/>
                </a:solidFill>
              </a:rPr>
              <a:t>ysoký obsah fosfatidylglycerolu</a:t>
            </a:r>
            <a:endParaRPr lang="cs-CZ" sz="2000" dirty="0">
              <a:solidFill>
                <a:schemeClr val="bg1"/>
              </a:solidFill>
            </a:endParaRPr>
          </a:p>
          <a:p>
            <a:endParaRPr lang="cs-CZ" sz="2400" dirty="0">
              <a:solidFill>
                <a:schemeClr val="bg1"/>
              </a:solidFill>
            </a:endParaRPr>
          </a:p>
        </p:txBody>
      </p:sp>
      <p:pic>
        <p:nvPicPr>
          <p:cNvPr id="9" name="Obrázek 8" descr="Obsah obrázku venku, mrak, ledovec, hora&#10;&#10;Obsah generovaný pomocí AI může být nesprávný.">
            <a:extLst>
              <a:ext uri="{FF2B5EF4-FFF2-40B4-BE49-F238E27FC236}">
                <a16:creationId xmlns:a16="http://schemas.microsoft.com/office/drawing/2014/main" id="{642C765D-433F-2439-C77F-4FFA9452A5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432" y="1351214"/>
            <a:ext cx="5790672" cy="4343004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8840D367-6E27-AAD2-459E-B7C6EAA351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5930200"/>
            <a:ext cx="3608173" cy="965699"/>
          </a:xfrm>
          <a:prstGeom prst="rect">
            <a:avLst/>
          </a:prstGeom>
        </p:spPr>
      </p:pic>
      <p:pic>
        <p:nvPicPr>
          <p:cNvPr id="17" name="Obrázek 16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24615A20-F55E-4FF9-21CD-01BDAC00FF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945583"/>
            <a:ext cx="776530" cy="982011"/>
          </a:xfrm>
          <a:prstGeom prst="rect">
            <a:avLst/>
          </a:prstGeom>
        </p:spPr>
      </p:pic>
      <p:pic>
        <p:nvPicPr>
          <p:cNvPr id="18" name="Obrázek 6">
            <a:extLst>
              <a:ext uri="{FF2B5EF4-FFF2-40B4-BE49-F238E27FC236}">
                <a16:creationId xmlns:a16="http://schemas.microsoft.com/office/drawing/2014/main" id="{B32A9E11-FB0D-67CB-653A-BF2E078E6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6868" y="3636335"/>
            <a:ext cx="2565893" cy="21365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91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A6B341-A11B-F153-130B-F6809F9D8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42862380-0835-322D-E224-A88FC848EF76}"/>
              </a:ext>
            </a:extLst>
          </p:cNvPr>
          <p:cNvSpPr/>
          <p:nvPr/>
        </p:nvSpPr>
        <p:spPr>
          <a:xfrm>
            <a:off x="1" y="-35684"/>
            <a:ext cx="12191999" cy="5805200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D61DA8E7-F4B5-08B0-5DF8-D04EC8D49CF4}"/>
              </a:ext>
            </a:extLst>
          </p:cNvPr>
          <p:cNvSpPr/>
          <p:nvPr/>
        </p:nvSpPr>
        <p:spPr>
          <a:xfrm>
            <a:off x="6106530" y="1490920"/>
            <a:ext cx="5537886" cy="2751991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F18EE7A1-119B-E2C1-4A85-994727DE6032}"/>
              </a:ext>
            </a:extLst>
          </p:cNvPr>
          <p:cNvSpPr txBox="1"/>
          <p:nvPr/>
        </p:nvSpPr>
        <p:spPr>
          <a:xfrm>
            <a:off x="6495227" y="1774309"/>
            <a:ext cx="514918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>
                <a:solidFill>
                  <a:schemeClr val="bg1"/>
                </a:solidFill>
              </a:rPr>
              <a:t>PRO ŽIVOT NA ZEMI</a:t>
            </a:r>
            <a:endParaRPr lang="cs-CZ" sz="2800" dirty="0">
              <a:solidFill>
                <a:schemeClr val="bg1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produkce doplňků stravy a funkční potravy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nové biomolekuly pro medicínské a jiné aplikace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čištění vody, sekvestrace CO₂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udržitelné biotechnologie</a:t>
            </a: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8FED9765-0027-D0BF-9828-72C9592F9750}"/>
              </a:ext>
            </a:extLst>
          </p:cNvPr>
          <p:cNvSpPr/>
          <p:nvPr/>
        </p:nvSpPr>
        <p:spPr>
          <a:xfrm>
            <a:off x="698269" y="1490919"/>
            <a:ext cx="5331773" cy="3872662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solidFill>
              <a:srgbClr val="33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58E5A1A-6F3A-F9CA-BA22-1190600EA5F4}"/>
              </a:ext>
            </a:extLst>
          </p:cNvPr>
          <p:cNvSpPr/>
          <p:nvPr/>
        </p:nvSpPr>
        <p:spPr>
          <a:xfrm>
            <a:off x="-2" y="68014"/>
            <a:ext cx="121919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4400" dirty="0">
                <a:solidFill>
                  <a:schemeClr val="bg1"/>
                </a:solidFill>
              </a:rPr>
              <a:t>Proč je to zajímavé?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FB3CEF1-9D46-EA75-AAFD-E5A33EC246BA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8E9CD72-EA98-F868-602D-FAF34CB1A978}"/>
              </a:ext>
            </a:extLst>
          </p:cNvPr>
          <p:cNvSpPr txBox="1"/>
          <p:nvPr/>
        </p:nvSpPr>
        <p:spPr>
          <a:xfrm>
            <a:off x="946809" y="1774309"/>
            <a:ext cx="514918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>
                <a:solidFill>
                  <a:schemeClr val="bg1"/>
                </a:solidFill>
              </a:rPr>
              <a:t>PRO VESMÍRNÝ VÝZKUM</a:t>
            </a:r>
            <a:endParaRPr lang="cs-CZ" sz="2800" dirty="0">
              <a:solidFill>
                <a:schemeClr val="bg1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 err="1">
                <a:solidFill>
                  <a:schemeClr val="bg1"/>
                </a:solidFill>
              </a:rPr>
              <a:t>bioregenarativní</a:t>
            </a:r>
            <a:r>
              <a:rPr lang="cs-CZ" sz="2000" dirty="0">
                <a:solidFill>
                  <a:schemeClr val="bg1"/>
                </a:solidFill>
              </a:rPr>
              <a:t> systémy životní podpory pro dlouhodobé mise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produkce kyslíku pro posádku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čištění vody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potraviny pro astronauty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energeticky efektivní (adaptace na chlad)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optimalizace kultivace řas v podmínkách mikrogravitace</a:t>
            </a:r>
          </a:p>
          <a:p>
            <a:endParaRPr lang="cs-CZ" dirty="0"/>
          </a:p>
          <a:p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D228020B-3F98-550D-75D2-B3218C99E5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5881025"/>
            <a:ext cx="3608173" cy="965699"/>
          </a:xfrm>
          <a:prstGeom prst="rect">
            <a:avLst/>
          </a:prstGeom>
        </p:spPr>
      </p:pic>
      <p:pic>
        <p:nvPicPr>
          <p:cNvPr id="20" name="Obrázek 19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A3A2E41E-5FCE-296A-798E-30D2E9E2ED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889597"/>
            <a:ext cx="776530" cy="982011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25E1612D-AB5E-866A-A4DF-6EFB23E34C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8731" y="1535621"/>
            <a:ext cx="826830" cy="826830"/>
          </a:xfrm>
          <a:prstGeom prst="rect">
            <a:avLst/>
          </a:prstGeom>
        </p:spPr>
      </p:pic>
      <p:pic>
        <p:nvPicPr>
          <p:cNvPr id="26" name="Obrázek 25" descr="Obsah obrázku planeta, Země, Svět, mapa&#10;&#10;Obsah generovaný pomocí AI může být nesprávný.">
            <a:extLst>
              <a:ext uri="{FF2B5EF4-FFF2-40B4-BE49-F238E27FC236}">
                <a16:creationId xmlns:a16="http://schemas.microsoft.com/office/drawing/2014/main" id="{1EEDC0EA-489F-9EC8-4D9E-5C6D8C7F36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474" y="1534451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9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30596B-E240-36C1-8326-887F654D9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39FDAECB-E577-6D4D-E96B-BC4EEC2D0D36}"/>
              </a:ext>
            </a:extLst>
          </p:cNvPr>
          <p:cNvSpPr/>
          <p:nvPr/>
        </p:nvSpPr>
        <p:spPr>
          <a:xfrm>
            <a:off x="1" y="6848"/>
            <a:ext cx="12191999" cy="5805200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CF101E1F-8423-D018-C074-1B969512B93D}"/>
              </a:ext>
            </a:extLst>
          </p:cNvPr>
          <p:cNvSpPr/>
          <p:nvPr/>
        </p:nvSpPr>
        <p:spPr>
          <a:xfrm>
            <a:off x="6210569" y="1242633"/>
            <a:ext cx="5505944" cy="3660670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06C077C2-8BAC-856F-4B8D-26FDE6DD8083}"/>
              </a:ext>
            </a:extLst>
          </p:cNvPr>
          <p:cNvSpPr/>
          <p:nvPr/>
        </p:nvSpPr>
        <p:spPr>
          <a:xfrm>
            <a:off x="441139" y="1259016"/>
            <a:ext cx="5505944" cy="3644287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solidFill>
              <a:srgbClr val="33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1CCD4CA-E883-2203-5C0B-59A63AF0F8C3}"/>
              </a:ext>
            </a:extLst>
          </p:cNvPr>
          <p:cNvSpPr/>
          <p:nvPr/>
        </p:nvSpPr>
        <p:spPr>
          <a:xfrm>
            <a:off x="-2" y="68014"/>
            <a:ext cx="121919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4400" dirty="0">
                <a:solidFill>
                  <a:schemeClr val="bg1"/>
                </a:solidFill>
              </a:rPr>
              <a:t>Jak to bude probíhat?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35DECB-A1CA-264D-1B28-505C9CAC530C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4602FF5-1BE2-7EDB-2FA5-853CB839CD00}"/>
              </a:ext>
            </a:extLst>
          </p:cNvPr>
          <p:cNvSpPr txBox="1"/>
          <p:nvPr/>
        </p:nvSpPr>
        <p:spPr>
          <a:xfrm>
            <a:off x="576511" y="1706420"/>
            <a:ext cx="5216019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>
                <a:solidFill>
                  <a:schemeClr val="bg1"/>
                </a:solidFill>
              </a:rPr>
              <a:t>NA ISS</a:t>
            </a:r>
            <a:endParaRPr lang="cs-CZ" sz="28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kultivace v plně automatickém inkubátoru ET </a:t>
            </a:r>
            <a:r>
              <a:rPr lang="cs-CZ" sz="2000" dirty="0" err="1">
                <a:solidFill>
                  <a:schemeClr val="bg1"/>
                </a:solidFill>
              </a:rPr>
              <a:t>Cube</a:t>
            </a:r>
            <a:endParaRPr lang="cs-CZ" sz="2000" dirty="0">
              <a:solidFill>
                <a:schemeClr val="bg1"/>
              </a:solidFill>
            </a:endParaRP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modul Columbus, ICE </a:t>
            </a:r>
            <a:r>
              <a:rPr lang="cs-CZ" sz="2000" dirty="0" err="1">
                <a:solidFill>
                  <a:schemeClr val="bg1"/>
                </a:solidFill>
              </a:rPr>
              <a:t>Cubes</a:t>
            </a:r>
            <a:r>
              <a:rPr lang="cs-CZ" sz="2000" dirty="0">
                <a:solidFill>
                  <a:schemeClr val="bg1"/>
                </a:solidFill>
              </a:rPr>
              <a:t> Facility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LED osvětlení: 16 h světla / 8 hodin tmy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ventilátory pro cirkulaci CO</a:t>
            </a:r>
            <a:r>
              <a:rPr lang="cs-CZ" sz="2000" baseline="-25000" dirty="0">
                <a:solidFill>
                  <a:schemeClr val="bg1"/>
                </a:solidFill>
              </a:rPr>
              <a:t>2</a:t>
            </a:r>
            <a:r>
              <a:rPr lang="cs-CZ" sz="2000" dirty="0">
                <a:solidFill>
                  <a:schemeClr val="bg1"/>
                </a:solidFill>
              </a:rPr>
              <a:t> z kabiny ISS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monitoring produkce kyslíku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292E279A-C916-A8C3-5195-46517B191D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0471" y="1395789"/>
            <a:ext cx="826830" cy="826830"/>
          </a:xfrm>
          <a:prstGeom prst="rect">
            <a:avLst/>
          </a:prstGeom>
        </p:spPr>
      </p:pic>
      <p:pic>
        <p:nvPicPr>
          <p:cNvPr id="15" name="Obrázek 14" descr="Obsah obrázku planeta, Země, Svět, mapa&#10;&#10;Obsah generovaný pomocí AI může být nesprávný.">
            <a:extLst>
              <a:ext uri="{FF2B5EF4-FFF2-40B4-BE49-F238E27FC236}">
                <a16:creationId xmlns:a16="http://schemas.microsoft.com/office/drawing/2014/main" id="{666B9F8F-C037-D5E2-3C37-F0EF7E154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474" y="1435821"/>
            <a:ext cx="828000" cy="82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F1B0B8F-C1C7-1C3F-4D26-8B01BECE7E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5881025"/>
            <a:ext cx="3608173" cy="965699"/>
          </a:xfrm>
          <a:prstGeom prst="rect">
            <a:avLst/>
          </a:prstGeom>
        </p:spPr>
      </p:pic>
      <p:pic>
        <p:nvPicPr>
          <p:cNvPr id="6" name="Obrázek 5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9888C167-FC3C-89BC-70E4-469CF6A476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889597"/>
            <a:ext cx="776530" cy="982011"/>
          </a:xfrm>
          <a:prstGeom prst="rect">
            <a:avLst/>
          </a:prstGeom>
        </p:spPr>
      </p:pic>
      <p:pic>
        <p:nvPicPr>
          <p:cNvPr id="8" name="Obrázek 7" descr="Obsah obrázku stroj/přístroj, inženýrství, Elektronické inženýrství, Elektrické vedení&#10;&#10;Obsah generovaný pomocí AI může být nesprávný.">
            <a:extLst>
              <a:ext uri="{FF2B5EF4-FFF2-40B4-BE49-F238E27FC236}">
                <a16:creationId xmlns:a16="http://schemas.microsoft.com/office/drawing/2014/main" id="{10CF1250-FEB3-C15C-4A05-2CEB25AC72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25655" y="3363686"/>
            <a:ext cx="2709581" cy="24227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851894A2-C6B9-4945-C39C-0D8691027F6E}"/>
              </a:ext>
            </a:extLst>
          </p:cNvPr>
          <p:cNvSpPr txBox="1"/>
          <p:nvPr/>
        </p:nvSpPr>
        <p:spPr>
          <a:xfrm rot="797357">
            <a:off x="5027541" y="5225021"/>
            <a:ext cx="1754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1"/>
                </a:solidFill>
              </a:rPr>
              <a:t>© </a:t>
            </a:r>
            <a:r>
              <a:rPr lang="cs-CZ" sz="1100" dirty="0" err="1">
                <a:solidFill>
                  <a:schemeClr val="bg1"/>
                </a:solidFill>
              </a:rPr>
              <a:t>Extremo</a:t>
            </a:r>
            <a:r>
              <a:rPr lang="cs-CZ" sz="1100" dirty="0">
                <a:solidFill>
                  <a:schemeClr val="bg1"/>
                </a:solidFill>
              </a:rPr>
              <a:t> Technologies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B260835-FC7D-922E-B63C-5E3F57B9170D}"/>
              </a:ext>
            </a:extLst>
          </p:cNvPr>
          <p:cNvSpPr txBox="1"/>
          <p:nvPr/>
        </p:nvSpPr>
        <p:spPr>
          <a:xfrm>
            <a:off x="6495227" y="1675679"/>
            <a:ext cx="514918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i="1" dirty="0">
                <a:solidFill>
                  <a:schemeClr val="bg1"/>
                </a:solidFill>
              </a:rPr>
              <a:t>NA ZEMI</a:t>
            </a:r>
            <a:endParaRPr lang="cs-CZ" sz="28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analýza metabolického profilu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změny ve složení mastných kyselin/produkce polynenasycených mastných kyselin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 err="1">
                <a:solidFill>
                  <a:schemeClr val="bg1"/>
                </a:solidFill>
              </a:rPr>
              <a:t>viabilita</a:t>
            </a:r>
            <a:r>
              <a:rPr lang="cs-CZ" sz="2000" dirty="0">
                <a:solidFill>
                  <a:schemeClr val="bg1"/>
                </a:solidFill>
              </a:rPr>
              <a:t> po zmražení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ultrastruktura buněk</a:t>
            </a:r>
          </a:p>
          <a:p>
            <a:pPr lvl="0"/>
            <a:endParaRPr lang="cs-CZ" sz="2000" dirty="0">
              <a:solidFill>
                <a:schemeClr val="bg1"/>
              </a:solidFill>
            </a:endParaRPr>
          </a:p>
          <a:p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912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DE721-FDB4-1628-4FFD-49627BC42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1A79FE7D-336D-4474-77B0-00CBD093408D}"/>
              </a:ext>
            </a:extLst>
          </p:cNvPr>
          <p:cNvSpPr/>
          <p:nvPr/>
        </p:nvSpPr>
        <p:spPr>
          <a:xfrm>
            <a:off x="1" y="-2615"/>
            <a:ext cx="12191999" cy="5935135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6D2AF45E-758D-4D86-A4B5-F376224FFEC9}"/>
              </a:ext>
            </a:extLst>
          </p:cNvPr>
          <p:cNvSpPr/>
          <p:nvPr/>
        </p:nvSpPr>
        <p:spPr>
          <a:xfrm>
            <a:off x="6323845" y="979747"/>
            <a:ext cx="5505944" cy="4681063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E45CC1F-D42D-A861-8BCD-12A8FEE7C4D0}"/>
              </a:ext>
            </a:extLst>
          </p:cNvPr>
          <p:cNvSpPr/>
          <p:nvPr/>
        </p:nvSpPr>
        <p:spPr>
          <a:xfrm>
            <a:off x="-1" y="-196336"/>
            <a:ext cx="121919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7000" b="1" dirty="0">
                <a:solidFill>
                  <a:schemeClr val="bg1"/>
                </a:solidFill>
              </a:rPr>
              <a:t>    </a:t>
            </a:r>
            <a:r>
              <a:rPr lang="cs-CZ" sz="4400" dirty="0">
                <a:solidFill>
                  <a:schemeClr val="bg1"/>
                </a:solidFill>
              </a:rPr>
              <a:t>Kdo jsme?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09423FB-B112-602F-1697-D4AED12AAFB0}"/>
              </a:ext>
            </a:extLst>
          </p:cNvPr>
          <p:cNvSpPr txBox="1"/>
          <p:nvPr/>
        </p:nvSpPr>
        <p:spPr>
          <a:xfrm>
            <a:off x="9139943" y="6174569"/>
            <a:ext cx="3207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i="1" dirty="0" err="1">
                <a:solidFill>
                  <a:srgbClr val="0F4B6E"/>
                </a:solidFill>
              </a:rPr>
              <a:t>CryoAlgae</a:t>
            </a:r>
            <a:r>
              <a:rPr lang="cs-CZ" sz="2800" i="1" dirty="0">
                <a:solidFill>
                  <a:srgbClr val="0F4B6E"/>
                </a:solidFill>
              </a:rPr>
              <a:t> in </a:t>
            </a:r>
            <a:r>
              <a:rPr lang="cs-CZ" sz="2800" i="1" dirty="0" err="1">
                <a:solidFill>
                  <a:srgbClr val="0F4B6E"/>
                </a:solidFill>
              </a:rPr>
              <a:t>Space</a:t>
            </a:r>
            <a:endParaRPr lang="cs-CZ" sz="2800" i="1" dirty="0">
              <a:solidFill>
                <a:srgbClr val="0F4B6E"/>
              </a:solidFill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B2DE2C66-6C47-1914-CDD1-B7134E1FFA5C}"/>
              </a:ext>
            </a:extLst>
          </p:cNvPr>
          <p:cNvSpPr/>
          <p:nvPr/>
        </p:nvSpPr>
        <p:spPr>
          <a:xfrm>
            <a:off x="498785" y="979747"/>
            <a:ext cx="5505944" cy="4695409"/>
          </a:xfrm>
          <a:prstGeom prst="roundRect">
            <a:avLst/>
          </a:prstGeom>
          <a:solidFill>
            <a:srgbClr val="0D2D45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98146D7-EF40-9484-6C1D-8974350305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-1" y="5924317"/>
            <a:ext cx="3638939" cy="965699"/>
          </a:xfrm>
          <a:prstGeom prst="rect">
            <a:avLst/>
          </a:prstGeom>
        </p:spPr>
      </p:pic>
      <p:pic>
        <p:nvPicPr>
          <p:cNvPr id="6" name="Obrázek 5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96B85381-340D-39A8-DC37-E79FF9D41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6231" y="5924317"/>
            <a:ext cx="776530" cy="982011"/>
          </a:xfrm>
          <a:prstGeom prst="rect">
            <a:avLst/>
          </a:prstGeom>
        </p:spPr>
      </p:pic>
      <p:pic>
        <p:nvPicPr>
          <p:cNvPr id="4" name="Obrázek 3" descr="Obsah obrázku oblečení, osoba, venku, Lidská tvář&#10;&#10;Popis byl vytvořen automaticky">
            <a:extLst>
              <a:ext uri="{FF2B5EF4-FFF2-40B4-BE49-F238E27FC236}">
                <a16:creationId xmlns:a16="http://schemas.microsoft.com/office/drawing/2014/main" id="{21C01DDE-0022-2196-DEF1-9906DB37C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071" y="2102754"/>
            <a:ext cx="1762130" cy="176213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7BB9CC2-DD7C-40EE-7B02-04CC8B2231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2513" y="2069704"/>
            <a:ext cx="1197290" cy="17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Obrázek 12" descr="Obsah obrázku osoba, venku, oblečení, Lidská tvář&#10;&#10;Obsah generovaný pomocí AI může být nesprávný.">
            <a:extLst>
              <a:ext uri="{FF2B5EF4-FFF2-40B4-BE49-F238E27FC236}">
                <a16:creationId xmlns:a16="http://schemas.microsoft.com/office/drawing/2014/main" id="{1D100ECA-B028-8994-29CD-3DD8C1476A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218" y="1860696"/>
            <a:ext cx="2146500" cy="214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51F0E48-35FE-3E53-4E75-9ABEC179610B}"/>
              </a:ext>
            </a:extLst>
          </p:cNvPr>
          <p:cNvSpPr txBox="1"/>
          <p:nvPr/>
        </p:nvSpPr>
        <p:spPr>
          <a:xfrm>
            <a:off x="498785" y="1182844"/>
            <a:ext cx="5505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i="1" dirty="0">
                <a:solidFill>
                  <a:schemeClr val="bg1"/>
                </a:solidFill>
              </a:rPr>
              <a:t>Katedra ekologie </a:t>
            </a:r>
            <a:r>
              <a:rPr lang="cs-CZ" sz="2800" i="1" dirty="0" err="1">
                <a:solidFill>
                  <a:schemeClr val="bg1"/>
                </a:solidFill>
              </a:rPr>
              <a:t>PřF</a:t>
            </a:r>
            <a:r>
              <a:rPr lang="cs-CZ" sz="2800" i="1" dirty="0">
                <a:solidFill>
                  <a:schemeClr val="bg1"/>
                </a:solidFill>
              </a:rPr>
              <a:t> UK</a:t>
            </a:r>
            <a:endParaRPr lang="cs-CZ" sz="2800" dirty="0">
              <a:solidFill>
                <a:schemeClr val="bg1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95D93591-1450-735C-9A00-B33940987422}"/>
              </a:ext>
            </a:extLst>
          </p:cNvPr>
          <p:cNvSpPr txBox="1"/>
          <p:nvPr/>
        </p:nvSpPr>
        <p:spPr>
          <a:xfrm>
            <a:off x="6291946" y="1122759"/>
            <a:ext cx="5401269" cy="79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cs-CZ" sz="2800" i="1" dirty="0">
                <a:solidFill>
                  <a:schemeClr val="bg1"/>
                </a:solidFill>
              </a:rPr>
              <a:t>OMICS </a:t>
            </a:r>
            <a:r>
              <a:rPr lang="cs-CZ" sz="2400" i="1" dirty="0">
                <a:solidFill>
                  <a:schemeClr val="bg1"/>
                </a:solidFill>
              </a:rPr>
              <a:t>Servisní oddělení hmotnostní spektrometrie</a:t>
            </a:r>
            <a:r>
              <a:rPr lang="cs-CZ" sz="2800" i="1" dirty="0">
                <a:solidFill>
                  <a:schemeClr val="bg1"/>
                </a:solidFill>
              </a:rPr>
              <a:t>, BIOCEV</a:t>
            </a:r>
            <a:endParaRPr lang="cs-CZ" sz="2800" dirty="0">
              <a:solidFill>
                <a:schemeClr val="bg1"/>
              </a:solidFill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3A50AF3-3C86-D07C-E196-DF0CF6AC4A3E}"/>
              </a:ext>
            </a:extLst>
          </p:cNvPr>
          <p:cNvSpPr txBox="1"/>
          <p:nvPr/>
        </p:nvSpPr>
        <p:spPr>
          <a:xfrm>
            <a:off x="544840" y="3982500"/>
            <a:ext cx="34303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i="1" dirty="0">
                <a:solidFill>
                  <a:schemeClr val="bg1"/>
                </a:solidFill>
              </a:rPr>
              <a:t>doc. Linda Nedbalová, Ph.D.</a:t>
            </a:r>
            <a:endParaRPr lang="cs-CZ" i="1" dirty="0">
              <a:solidFill>
                <a:schemeClr val="bg1"/>
              </a:solidFill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5078A471-FC30-4E7A-EC13-CC2DCD889871}"/>
              </a:ext>
            </a:extLst>
          </p:cNvPr>
          <p:cNvSpPr txBox="1"/>
          <p:nvPr/>
        </p:nvSpPr>
        <p:spPr>
          <a:xfrm>
            <a:off x="3280608" y="3971465"/>
            <a:ext cx="34303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i="1" dirty="0">
                <a:solidFill>
                  <a:schemeClr val="bg1"/>
                </a:solidFill>
              </a:rPr>
              <a:t>Mgr. Eva Hejduková</a:t>
            </a:r>
            <a:r>
              <a:rPr lang="cs-CZ" sz="1800" i="1" dirty="0">
                <a:solidFill>
                  <a:schemeClr val="bg1"/>
                </a:solidFill>
              </a:rPr>
              <a:t>, Ph.D.</a:t>
            </a:r>
            <a:br>
              <a:rPr lang="cs-CZ" sz="1800" i="1" dirty="0">
                <a:solidFill>
                  <a:schemeClr val="bg1"/>
                </a:solidFill>
              </a:rPr>
            </a:br>
            <a:endParaRPr lang="cs-CZ" i="1" dirty="0">
              <a:solidFill>
                <a:schemeClr val="bg1"/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705DEC7-493C-5DE5-59EF-304C510E796A}"/>
              </a:ext>
            </a:extLst>
          </p:cNvPr>
          <p:cNvSpPr txBox="1"/>
          <p:nvPr/>
        </p:nvSpPr>
        <p:spPr>
          <a:xfrm>
            <a:off x="6593678" y="4355394"/>
            <a:ext cx="477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cs-CZ" dirty="0" err="1">
                <a:solidFill>
                  <a:srgbClr val="33CCFF"/>
                </a:solidFill>
              </a:rPr>
              <a:t>metabolomické</a:t>
            </a:r>
            <a:r>
              <a:rPr lang="cs-CZ" dirty="0">
                <a:solidFill>
                  <a:srgbClr val="33CCFF"/>
                </a:solidFill>
              </a:rPr>
              <a:t> analýzy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33CCFF"/>
                </a:solidFill>
              </a:rPr>
              <a:t>analýzy profilu mastných kyselin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2A90B0A-60D4-B478-F07E-3DAE3F725B95}"/>
              </a:ext>
            </a:extLst>
          </p:cNvPr>
          <p:cNvSpPr txBox="1"/>
          <p:nvPr/>
        </p:nvSpPr>
        <p:spPr>
          <a:xfrm>
            <a:off x="6535943" y="3921995"/>
            <a:ext cx="24251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i="1" dirty="0">
                <a:solidFill>
                  <a:schemeClr val="bg1"/>
                </a:solidFill>
              </a:rPr>
              <a:t>RND</a:t>
            </a:r>
            <a:r>
              <a:rPr lang="cs-CZ" sz="1800" i="1" dirty="0">
                <a:solidFill>
                  <a:schemeClr val="bg1"/>
                </a:solidFill>
              </a:rPr>
              <a:t>r. Petr Žáček, Ph.D.</a:t>
            </a:r>
            <a:endParaRPr lang="cs-CZ" i="1" dirty="0">
              <a:solidFill>
                <a:schemeClr val="bg1"/>
              </a:solidFill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BF4B5DC-38F7-062F-4DCA-60509D1C6CCE}"/>
              </a:ext>
            </a:extLst>
          </p:cNvPr>
          <p:cNvSpPr txBox="1"/>
          <p:nvPr/>
        </p:nvSpPr>
        <p:spPr>
          <a:xfrm>
            <a:off x="8903508" y="3915463"/>
            <a:ext cx="2547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i="1" dirty="0">
                <a:solidFill>
                  <a:schemeClr val="bg1"/>
                </a:solidFill>
              </a:rPr>
              <a:t>Ing. </a:t>
            </a:r>
            <a:r>
              <a:rPr lang="cs-CZ" i="1" dirty="0">
                <a:solidFill>
                  <a:schemeClr val="bg1"/>
                </a:solidFill>
              </a:rPr>
              <a:t>Olga Součková</a:t>
            </a:r>
            <a:r>
              <a:rPr lang="cs-CZ" sz="1800" i="1" dirty="0">
                <a:solidFill>
                  <a:schemeClr val="bg1"/>
                </a:solidFill>
              </a:rPr>
              <a:t>, Ph.D.</a:t>
            </a:r>
            <a:endParaRPr lang="cs-CZ" i="1" dirty="0">
              <a:solidFill>
                <a:schemeClr val="bg1"/>
              </a:solidFill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46B9D2AF-FF76-08C0-0C61-24FDD5AA1B99}"/>
              </a:ext>
            </a:extLst>
          </p:cNvPr>
          <p:cNvSpPr txBox="1"/>
          <p:nvPr/>
        </p:nvSpPr>
        <p:spPr>
          <a:xfrm>
            <a:off x="498785" y="4358364"/>
            <a:ext cx="5399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33CCFF"/>
                </a:solidFill>
              </a:rPr>
              <a:t>izolace a kultivace laboratorních kmenů </a:t>
            </a:r>
            <a:r>
              <a:rPr lang="cs-CZ" dirty="0" err="1">
                <a:solidFill>
                  <a:srgbClr val="33CCFF"/>
                </a:solidFill>
              </a:rPr>
              <a:t>mikrořas</a:t>
            </a:r>
            <a:endParaRPr lang="cs-CZ" dirty="0">
              <a:solidFill>
                <a:srgbClr val="33CCFF"/>
              </a:solidFill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33CCFF"/>
                </a:solidFill>
              </a:rPr>
              <a:t>světelná a elektronová mikroskopie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33CCFF"/>
                </a:solidFill>
              </a:rPr>
              <a:t>analýza růstových dat a produkce kyslíku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33CCFF"/>
                </a:solidFill>
              </a:rPr>
              <a:t>analýza </a:t>
            </a:r>
            <a:r>
              <a:rPr lang="cs-CZ" dirty="0" err="1">
                <a:solidFill>
                  <a:srgbClr val="33CCFF"/>
                </a:solidFill>
              </a:rPr>
              <a:t>viability</a:t>
            </a:r>
            <a:r>
              <a:rPr lang="cs-CZ" dirty="0">
                <a:solidFill>
                  <a:srgbClr val="33CCFF"/>
                </a:solidFill>
              </a:rPr>
              <a:t> buněk</a:t>
            </a:r>
          </a:p>
        </p:txBody>
      </p:sp>
      <p:pic>
        <p:nvPicPr>
          <p:cNvPr id="25" name="Obrázek 24" descr="Obsah obrázku Lidská tvář, úsměv, osoba, oblečení&#10;&#10;Obsah generovaný pomocí AI může být nesprávný.">
            <a:extLst>
              <a:ext uri="{FF2B5EF4-FFF2-40B4-BE49-F238E27FC236}">
                <a16:creationId xmlns:a16="http://schemas.microsoft.com/office/drawing/2014/main" id="{63EA7A80-E58C-9E93-BF47-362842B778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52137" y="2069704"/>
            <a:ext cx="1906844" cy="17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01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E36016-5A22-B793-54A0-9B0CF86B1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1F81B6CC-A309-4C17-B939-CD524BEC89B0}"/>
              </a:ext>
            </a:extLst>
          </p:cNvPr>
          <p:cNvSpPr/>
          <p:nvPr/>
        </p:nvSpPr>
        <p:spPr>
          <a:xfrm>
            <a:off x="1" y="-90616"/>
            <a:ext cx="12191999" cy="5391347"/>
          </a:xfrm>
          <a:prstGeom prst="rect">
            <a:avLst/>
          </a:prstGeom>
          <a:gradFill>
            <a:gsLst>
              <a:gs pos="0">
                <a:srgbClr val="081226"/>
              </a:gs>
              <a:gs pos="56000">
                <a:srgbClr val="054463"/>
              </a:gs>
              <a:gs pos="100000">
                <a:srgbClr val="0096C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D5B02C6-8CD9-31AB-BE52-CFC356438A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3370"/>
          <a:stretch>
            <a:fillRect/>
          </a:stretch>
        </p:blipFill>
        <p:spPr>
          <a:xfrm>
            <a:off x="-3" y="5281055"/>
            <a:ext cx="6096003" cy="1657572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D3E14E85-046D-3E17-A0C0-A9C7BFF550BA}"/>
              </a:ext>
            </a:extLst>
          </p:cNvPr>
          <p:cNvSpPr/>
          <p:nvPr/>
        </p:nvSpPr>
        <p:spPr>
          <a:xfrm>
            <a:off x="74184" y="1379802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    </a:t>
            </a:r>
            <a:r>
              <a:rPr lang="en-US" sz="5400" dirty="0">
                <a:solidFill>
                  <a:schemeClr val="bg1"/>
                </a:solidFill>
              </a:rPr>
              <a:t>D</a:t>
            </a:r>
            <a:r>
              <a:rPr lang="cs-CZ" sz="5400" dirty="0" err="1">
                <a:solidFill>
                  <a:schemeClr val="bg1"/>
                </a:solidFill>
              </a:rPr>
              <a:t>ěkuji</a:t>
            </a:r>
            <a:r>
              <a:rPr lang="cs-CZ" sz="5400" dirty="0">
                <a:solidFill>
                  <a:schemeClr val="bg1"/>
                </a:solidFill>
              </a:rPr>
              <a:t> za pozornost!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033B09DF-B832-3C13-DE58-684738D186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0774" y="0"/>
            <a:ext cx="3370770" cy="5056156"/>
          </a:xfrm>
          <a:prstGeom prst="ellipse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12500"/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70D3F66-B2F2-C904-1E28-8B134C257F27}"/>
              </a:ext>
            </a:extLst>
          </p:cNvPr>
          <p:cNvSpPr txBox="1"/>
          <p:nvPr/>
        </p:nvSpPr>
        <p:spPr>
          <a:xfrm>
            <a:off x="739302" y="2828835"/>
            <a:ext cx="8290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</a:rPr>
              <a:t>Partneři projektu: </a:t>
            </a:r>
          </a:p>
          <a:p>
            <a:r>
              <a:rPr lang="cs-CZ" sz="2400" dirty="0">
                <a:solidFill>
                  <a:schemeClr val="bg1"/>
                </a:solidFill>
              </a:rPr>
              <a:t>						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71B6294-7E54-B734-C8DF-CFFE5961879B}"/>
              </a:ext>
            </a:extLst>
          </p:cNvPr>
          <p:cNvSpPr/>
          <p:nvPr/>
        </p:nvSpPr>
        <p:spPr>
          <a:xfrm>
            <a:off x="-427916" y="5581070"/>
            <a:ext cx="12443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400" dirty="0">
                <a:solidFill>
                  <a:srgbClr val="0F4B6E"/>
                </a:solidFill>
              </a:rPr>
              <a:t>doc. RNDr. Linda Nedbalová, Ph.D.</a:t>
            </a:r>
            <a:br>
              <a:rPr lang="cs-CZ" sz="2400" dirty="0">
                <a:solidFill>
                  <a:srgbClr val="0F4B6E"/>
                </a:solidFill>
              </a:rPr>
            </a:br>
            <a:r>
              <a:rPr lang="cs-CZ" sz="2000" i="1" dirty="0">
                <a:solidFill>
                  <a:srgbClr val="0F4B6E"/>
                </a:solidFill>
              </a:rPr>
              <a:t>katedra ekologie</a:t>
            </a:r>
          </a:p>
          <a:p>
            <a:pPr algn="r"/>
            <a:r>
              <a:rPr lang="cs-CZ" sz="2000" dirty="0">
                <a:solidFill>
                  <a:srgbClr val="0F4B6E"/>
                </a:solidFill>
              </a:rPr>
              <a:t>linda.nedbalova@natur.cuni.cz</a:t>
            </a:r>
          </a:p>
        </p:txBody>
      </p:sp>
      <p:pic>
        <p:nvPicPr>
          <p:cNvPr id="7" name="Obrázek 6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E00B9C9F-EDBB-A44F-3304-5BD6C14A35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5788" y="3317357"/>
            <a:ext cx="3384021" cy="1008669"/>
          </a:xfrm>
          <a:prstGeom prst="rect">
            <a:avLst/>
          </a:prstGeom>
        </p:spPr>
      </p:pic>
      <p:pic>
        <p:nvPicPr>
          <p:cNvPr id="17" name="Obrázek 16" descr="Obsah obrázku logo, snímek obrazovky, Grafika, design&#10;&#10;Obsah generovaný pomocí AI může být nesprávný.">
            <a:extLst>
              <a:ext uri="{FF2B5EF4-FFF2-40B4-BE49-F238E27FC236}">
                <a16:creationId xmlns:a16="http://schemas.microsoft.com/office/drawing/2014/main" id="{9E75EAA1-9D77-77E2-DDB1-B20B36805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634" y="2964864"/>
            <a:ext cx="1644096" cy="1657572"/>
          </a:xfrm>
          <a:prstGeom prst="rect">
            <a:avLst/>
          </a:prstGeom>
        </p:spPr>
      </p:pic>
      <p:pic>
        <p:nvPicPr>
          <p:cNvPr id="18" name="Obrázek 17" descr="Obsah obrázku snímek obrazovky, kruh, Grafika, design&#10;&#10;Obsah generovaný pomocí AI může být nesprávný.">
            <a:extLst>
              <a:ext uri="{FF2B5EF4-FFF2-40B4-BE49-F238E27FC236}">
                <a16:creationId xmlns:a16="http://schemas.microsoft.com/office/drawing/2014/main" id="{94CE81B0-BAAE-94C7-FE64-4DF494C025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5359602"/>
            <a:ext cx="1204443" cy="152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314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467837fb-fc20-40ec-b58a-9689c042cbb2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3466</TotalTime>
  <Words>593</Words>
  <Application>Microsoft Office PowerPoint</Application>
  <PresentationFormat>Širokoúhlá obrazovka</PresentationFormat>
  <Paragraphs>107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Nedbalová Linda</dc:creator>
  <cp:lastModifiedBy>Nedbalová Linda</cp:lastModifiedBy>
  <cp:revision>54</cp:revision>
  <dcterms:created xsi:type="dcterms:W3CDTF">2025-10-17T12:45:02Z</dcterms:created>
  <dcterms:modified xsi:type="dcterms:W3CDTF">2025-10-20T10:31:00Z</dcterms:modified>
</cp:coreProperties>
</file>