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70" r:id="rId4"/>
    <p:sldId id="273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696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83" y="0"/>
            <a:ext cx="12190730" cy="4939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980945"/>
            <a:ext cx="851903" cy="2271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093832" y="0"/>
            <a:ext cx="1259992" cy="1911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3117" y="5243245"/>
            <a:ext cx="1310767" cy="1310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07439" y="2542743"/>
            <a:ext cx="99771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6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6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6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0709" y="2293239"/>
            <a:ext cx="851903" cy="2271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6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497879" y="311819"/>
            <a:ext cx="584119" cy="5781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421304" y="573772"/>
            <a:ext cx="46990" cy="27940"/>
          </a:xfrm>
          <a:custGeom>
            <a:avLst/>
            <a:gdLst/>
            <a:ahLst/>
            <a:cxnLst/>
            <a:rect l="l" t="t" r="r" b="b"/>
            <a:pathLst>
              <a:path w="46990" h="27940">
                <a:moveTo>
                  <a:pt x="46878" y="0"/>
                </a:moveTo>
                <a:lnTo>
                  <a:pt x="0" y="0"/>
                </a:lnTo>
                <a:lnTo>
                  <a:pt x="0" y="741"/>
                </a:lnTo>
                <a:lnTo>
                  <a:pt x="871" y="3812"/>
                </a:lnTo>
                <a:lnTo>
                  <a:pt x="2788" y="10849"/>
                </a:lnTo>
                <a:lnTo>
                  <a:pt x="4705" y="20255"/>
                </a:lnTo>
                <a:lnTo>
                  <a:pt x="5332" y="27571"/>
                </a:lnTo>
                <a:lnTo>
                  <a:pt x="43991" y="11331"/>
                </a:lnTo>
                <a:lnTo>
                  <a:pt x="44090" y="10849"/>
                </a:lnTo>
                <a:lnTo>
                  <a:pt x="46007" y="3812"/>
                </a:lnTo>
                <a:lnTo>
                  <a:pt x="46878" y="741"/>
                </a:lnTo>
                <a:lnTo>
                  <a:pt x="46878" y="0"/>
                </a:lnTo>
                <a:close/>
              </a:path>
            </a:pathLst>
          </a:custGeom>
          <a:solidFill>
            <a:srgbClr val="003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372900" y="312561"/>
            <a:ext cx="325120" cy="165100"/>
          </a:xfrm>
          <a:custGeom>
            <a:avLst/>
            <a:gdLst/>
            <a:ahLst/>
            <a:cxnLst/>
            <a:rect l="l" t="t" r="r" b="b"/>
            <a:pathLst>
              <a:path w="325120" h="165100">
                <a:moveTo>
                  <a:pt x="275362" y="157332"/>
                </a:moveTo>
                <a:lnTo>
                  <a:pt x="49892" y="157332"/>
                </a:lnTo>
                <a:lnTo>
                  <a:pt x="75308" y="160524"/>
                </a:lnTo>
                <a:lnTo>
                  <a:pt x="102778" y="162847"/>
                </a:lnTo>
                <a:lnTo>
                  <a:pt x="131984" y="164267"/>
                </a:lnTo>
                <a:lnTo>
                  <a:pt x="162612" y="164747"/>
                </a:lnTo>
                <a:lnTo>
                  <a:pt x="193257" y="164214"/>
                </a:lnTo>
                <a:lnTo>
                  <a:pt x="222473" y="162708"/>
                </a:lnTo>
                <a:lnTo>
                  <a:pt x="249946" y="160368"/>
                </a:lnTo>
                <a:lnTo>
                  <a:pt x="275362" y="157332"/>
                </a:lnTo>
                <a:close/>
              </a:path>
              <a:path w="325120" h="165100">
                <a:moveTo>
                  <a:pt x="88330" y="102766"/>
                </a:moveTo>
                <a:lnTo>
                  <a:pt x="40597" y="102766"/>
                </a:lnTo>
                <a:lnTo>
                  <a:pt x="44585" y="111696"/>
                </a:lnTo>
                <a:lnTo>
                  <a:pt x="47475" y="120868"/>
                </a:lnTo>
                <a:lnTo>
                  <a:pt x="49276" y="130535"/>
                </a:lnTo>
                <a:lnTo>
                  <a:pt x="49892" y="140616"/>
                </a:lnTo>
                <a:lnTo>
                  <a:pt x="49892" y="145807"/>
                </a:lnTo>
                <a:lnTo>
                  <a:pt x="49520" y="150658"/>
                </a:lnTo>
                <a:lnTo>
                  <a:pt x="48405" y="155478"/>
                </a:lnTo>
                <a:lnTo>
                  <a:pt x="48405" y="156220"/>
                </a:lnTo>
                <a:lnTo>
                  <a:pt x="48776" y="157332"/>
                </a:lnTo>
                <a:lnTo>
                  <a:pt x="276106" y="157332"/>
                </a:lnTo>
                <a:lnTo>
                  <a:pt x="276850" y="156220"/>
                </a:lnTo>
                <a:lnTo>
                  <a:pt x="276850" y="155478"/>
                </a:lnTo>
                <a:lnTo>
                  <a:pt x="275362" y="145807"/>
                </a:lnTo>
                <a:lnTo>
                  <a:pt x="275362" y="140616"/>
                </a:lnTo>
                <a:lnTo>
                  <a:pt x="275978" y="130483"/>
                </a:lnTo>
                <a:lnTo>
                  <a:pt x="277779" y="120729"/>
                </a:lnTo>
                <a:lnTo>
                  <a:pt x="280696" y="111457"/>
                </a:lnTo>
                <a:lnTo>
                  <a:pt x="283812" y="104620"/>
                </a:lnTo>
                <a:lnTo>
                  <a:pt x="224394" y="104620"/>
                </a:lnTo>
                <a:lnTo>
                  <a:pt x="222167" y="104249"/>
                </a:lnTo>
                <a:lnTo>
                  <a:pt x="100489" y="104249"/>
                </a:lnTo>
                <a:lnTo>
                  <a:pt x="89376" y="103102"/>
                </a:lnTo>
                <a:lnTo>
                  <a:pt x="88330" y="102766"/>
                </a:lnTo>
                <a:close/>
              </a:path>
              <a:path w="325120" h="165100">
                <a:moveTo>
                  <a:pt x="322729" y="102766"/>
                </a:moveTo>
                <a:lnTo>
                  <a:pt x="284658" y="102766"/>
                </a:lnTo>
                <a:lnTo>
                  <a:pt x="286517" y="106505"/>
                </a:lnTo>
                <a:lnTo>
                  <a:pt x="289491" y="109471"/>
                </a:lnTo>
                <a:lnTo>
                  <a:pt x="293209" y="111696"/>
                </a:lnTo>
                <a:lnTo>
                  <a:pt x="301372" y="114378"/>
                </a:lnTo>
                <a:lnTo>
                  <a:pt x="309596" y="113685"/>
                </a:lnTo>
                <a:lnTo>
                  <a:pt x="316977" y="109858"/>
                </a:lnTo>
                <a:lnTo>
                  <a:pt x="322613" y="103137"/>
                </a:lnTo>
                <a:lnTo>
                  <a:pt x="322729" y="102766"/>
                </a:lnTo>
                <a:close/>
              </a:path>
              <a:path w="325120" h="165100">
                <a:moveTo>
                  <a:pt x="19373" y="34512"/>
                </a:moveTo>
                <a:lnTo>
                  <a:pt x="17301" y="43573"/>
                </a:lnTo>
                <a:lnTo>
                  <a:pt x="16781" y="51939"/>
                </a:lnTo>
                <a:lnTo>
                  <a:pt x="16734" y="52962"/>
                </a:lnTo>
                <a:lnTo>
                  <a:pt x="17752" y="62160"/>
                </a:lnTo>
                <a:lnTo>
                  <a:pt x="20488" y="71250"/>
                </a:lnTo>
                <a:lnTo>
                  <a:pt x="17142" y="71250"/>
                </a:lnTo>
                <a:lnTo>
                  <a:pt x="0" y="95177"/>
                </a:lnTo>
                <a:lnTo>
                  <a:pt x="2641" y="103137"/>
                </a:lnTo>
                <a:lnTo>
                  <a:pt x="8277" y="109649"/>
                </a:lnTo>
                <a:lnTo>
                  <a:pt x="15658" y="113407"/>
                </a:lnTo>
                <a:lnTo>
                  <a:pt x="23882" y="114169"/>
                </a:lnTo>
                <a:lnTo>
                  <a:pt x="32045" y="111696"/>
                </a:lnTo>
                <a:lnTo>
                  <a:pt x="35763" y="109471"/>
                </a:lnTo>
                <a:lnTo>
                  <a:pt x="38738" y="106505"/>
                </a:lnTo>
                <a:lnTo>
                  <a:pt x="40597" y="102766"/>
                </a:lnTo>
                <a:lnTo>
                  <a:pt x="88330" y="102766"/>
                </a:lnTo>
                <a:lnTo>
                  <a:pt x="79094" y="99800"/>
                </a:lnTo>
                <a:lnTo>
                  <a:pt x="69928" y="94551"/>
                </a:lnTo>
                <a:lnTo>
                  <a:pt x="62162" y="87564"/>
                </a:lnTo>
                <a:lnTo>
                  <a:pt x="75810" y="87564"/>
                </a:lnTo>
                <a:lnTo>
                  <a:pt x="79296" y="85710"/>
                </a:lnTo>
                <a:lnTo>
                  <a:pt x="85802" y="80090"/>
                </a:lnTo>
                <a:lnTo>
                  <a:pt x="89520" y="72729"/>
                </a:lnTo>
                <a:lnTo>
                  <a:pt x="90171" y="64528"/>
                </a:lnTo>
                <a:lnTo>
                  <a:pt x="87475" y="56388"/>
                </a:lnTo>
                <a:lnTo>
                  <a:pt x="85865" y="54534"/>
                </a:lnTo>
                <a:lnTo>
                  <a:pt x="50635" y="54534"/>
                </a:lnTo>
                <a:lnTo>
                  <a:pt x="44186" y="47443"/>
                </a:lnTo>
                <a:lnTo>
                  <a:pt x="36689" y="41743"/>
                </a:lnTo>
                <a:lnTo>
                  <a:pt x="28349" y="37432"/>
                </a:lnTo>
                <a:lnTo>
                  <a:pt x="19373" y="34512"/>
                </a:lnTo>
                <a:close/>
              </a:path>
              <a:path w="325120" h="165100">
                <a:moveTo>
                  <a:pt x="324419" y="87935"/>
                </a:moveTo>
                <a:lnTo>
                  <a:pt x="262721" y="87935"/>
                </a:lnTo>
                <a:lnTo>
                  <a:pt x="254732" y="94922"/>
                </a:lnTo>
                <a:lnTo>
                  <a:pt x="245498" y="100171"/>
                </a:lnTo>
                <a:lnTo>
                  <a:pt x="235293" y="103473"/>
                </a:lnTo>
                <a:lnTo>
                  <a:pt x="224394" y="104620"/>
                </a:lnTo>
                <a:lnTo>
                  <a:pt x="283812" y="104620"/>
                </a:lnTo>
                <a:lnTo>
                  <a:pt x="284658" y="102766"/>
                </a:lnTo>
                <a:lnTo>
                  <a:pt x="322729" y="102766"/>
                </a:lnTo>
                <a:lnTo>
                  <a:pt x="325094" y="95177"/>
                </a:lnTo>
                <a:lnTo>
                  <a:pt x="324419" y="87935"/>
                </a:lnTo>
                <a:close/>
              </a:path>
              <a:path w="325120" h="165100">
                <a:moveTo>
                  <a:pt x="174169" y="66801"/>
                </a:moveTo>
                <a:lnTo>
                  <a:pt x="151829" y="66801"/>
                </a:lnTo>
                <a:lnTo>
                  <a:pt x="144021" y="81568"/>
                </a:lnTo>
                <a:lnTo>
                  <a:pt x="132305" y="93450"/>
                </a:lnTo>
                <a:lnTo>
                  <a:pt x="117517" y="101370"/>
                </a:lnTo>
                <a:lnTo>
                  <a:pt x="100489" y="104249"/>
                </a:lnTo>
                <a:lnTo>
                  <a:pt x="222167" y="104249"/>
                </a:lnTo>
                <a:lnTo>
                  <a:pt x="207383" y="101787"/>
                </a:lnTo>
                <a:lnTo>
                  <a:pt x="192716" y="93914"/>
                </a:lnTo>
                <a:lnTo>
                  <a:pt x="181332" y="81939"/>
                </a:lnTo>
                <a:lnTo>
                  <a:pt x="174169" y="66801"/>
                </a:lnTo>
                <a:close/>
              </a:path>
              <a:path w="325120" h="165100">
                <a:moveTo>
                  <a:pt x="75810" y="87564"/>
                </a:moveTo>
                <a:lnTo>
                  <a:pt x="62162" y="87564"/>
                </a:lnTo>
                <a:lnTo>
                  <a:pt x="67739" y="89418"/>
                </a:lnTo>
                <a:lnTo>
                  <a:pt x="73719" y="88677"/>
                </a:lnTo>
                <a:lnTo>
                  <a:pt x="75810" y="87564"/>
                </a:lnTo>
                <a:close/>
              </a:path>
              <a:path w="325120" h="165100">
                <a:moveTo>
                  <a:pt x="258661" y="45549"/>
                </a:moveTo>
                <a:lnTo>
                  <a:pt x="250436" y="46238"/>
                </a:lnTo>
                <a:lnTo>
                  <a:pt x="243047" y="50056"/>
                </a:lnTo>
                <a:lnTo>
                  <a:pt x="237407" y="56759"/>
                </a:lnTo>
                <a:lnTo>
                  <a:pt x="234711" y="64951"/>
                </a:lnTo>
                <a:lnTo>
                  <a:pt x="235362" y="73239"/>
                </a:lnTo>
                <a:lnTo>
                  <a:pt x="239080" y="80618"/>
                </a:lnTo>
                <a:lnTo>
                  <a:pt x="245587" y="86081"/>
                </a:lnTo>
                <a:lnTo>
                  <a:pt x="250792" y="89047"/>
                </a:lnTo>
                <a:lnTo>
                  <a:pt x="257144" y="89418"/>
                </a:lnTo>
                <a:lnTo>
                  <a:pt x="262721" y="87935"/>
                </a:lnTo>
                <a:lnTo>
                  <a:pt x="324419" y="87935"/>
                </a:lnTo>
                <a:lnTo>
                  <a:pt x="304394" y="71621"/>
                </a:lnTo>
                <a:lnTo>
                  <a:pt x="306974" y="62322"/>
                </a:lnTo>
                <a:lnTo>
                  <a:pt x="307802" y="54905"/>
                </a:lnTo>
                <a:lnTo>
                  <a:pt x="274247" y="54905"/>
                </a:lnTo>
                <a:lnTo>
                  <a:pt x="272388" y="52310"/>
                </a:lnTo>
                <a:lnTo>
                  <a:pt x="270157" y="49714"/>
                </a:lnTo>
                <a:lnTo>
                  <a:pt x="266811" y="48231"/>
                </a:lnTo>
                <a:lnTo>
                  <a:pt x="258661" y="45549"/>
                </a:lnTo>
                <a:close/>
              </a:path>
              <a:path w="325120" h="165100">
                <a:moveTo>
                  <a:pt x="139559" y="30434"/>
                </a:moveTo>
                <a:lnTo>
                  <a:pt x="114617" y="51939"/>
                </a:lnTo>
                <a:lnTo>
                  <a:pt x="116319" y="60322"/>
                </a:lnTo>
                <a:lnTo>
                  <a:pt x="120954" y="67168"/>
                </a:lnTo>
                <a:lnTo>
                  <a:pt x="127819" y="71783"/>
                </a:lnTo>
                <a:lnTo>
                  <a:pt x="136213" y="73475"/>
                </a:lnTo>
                <a:lnTo>
                  <a:pt x="142162" y="73475"/>
                </a:lnTo>
                <a:lnTo>
                  <a:pt x="147739" y="70879"/>
                </a:lnTo>
                <a:lnTo>
                  <a:pt x="151829" y="66801"/>
                </a:lnTo>
                <a:lnTo>
                  <a:pt x="205293" y="66801"/>
                </a:lnTo>
                <a:lnTo>
                  <a:pt x="209679" y="60322"/>
                </a:lnTo>
                <a:lnTo>
                  <a:pt x="211380" y="51939"/>
                </a:lnTo>
                <a:lnTo>
                  <a:pt x="209679" y="43573"/>
                </a:lnTo>
                <a:lnTo>
                  <a:pt x="205044" y="36737"/>
                </a:lnTo>
                <a:lnTo>
                  <a:pt x="198972" y="32659"/>
                </a:lnTo>
                <a:lnTo>
                  <a:pt x="145880" y="32659"/>
                </a:lnTo>
                <a:lnTo>
                  <a:pt x="142906" y="31176"/>
                </a:lnTo>
                <a:lnTo>
                  <a:pt x="139559" y="30434"/>
                </a:lnTo>
                <a:close/>
              </a:path>
              <a:path w="325120" h="165100">
                <a:moveTo>
                  <a:pt x="205293" y="66801"/>
                </a:moveTo>
                <a:lnTo>
                  <a:pt x="174169" y="66801"/>
                </a:lnTo>
                <a:lnTo>
                  <a:pt x="178259" y="70879"/>
                </a:lnTo>
                <a:lnTo>
                  <a:pt x="183464" y="73475"/>
                </a:lnTo>
                <a:lnTo>
                  <a:pt x="189785" y="73475"/>
                </a:lnTo>
                <a:lnTo>
                  <a:pt x="198178" y="71783"/>
                </a:lnTo>
                <a:lnTo>
                  <a:pt x="205044" y="67168"/>
                </a:lnTo>
                <a:lnTo>
                  <a:pt x="205293" y="66801"/>
                </a:lnTo>
                <a:close/>
              </a:path>
              <a:path w="325120" h="165100">
                <a:moveTo>
                  <a:pt x="305510" y="34883"/>
                </a:moveTo>
                <a:lnTo>
                  <a:pt x="296743" y="37803"/>
                </a:lnTo>
                <a:lnTo>
                  <a:pt x="288472" y="42113"/>
                </a:lnTo>
                <a:lnTo>
                  <a:pt x="280862" y="47860"/>
                </a:lnTo>
                <a:lnTo>
                  <a:pt x="274247" y="54905"/>
                </a:lnTo>
                <a:lnTo>
                  <a:pt x="307802" y="54905"/>
                </a:lnTo>
                <a:lnTo>
                  <a:pt x="308019" y="52963"/>
                </a:lnTo>
                <a:lnTo>
                  <a:pt x="307618" y="45387"/>
                </a:lnTo>
                <a:lnTo>
                  <a:pt x="307492" y="43573"/>
                </a:lnTo>
                <a:lnTo>
                  <a:pt x="305510" y="34883"/>
                </a:lnTo>
                <a:close/>
              </a:path>
              <a:path w="325120" h="165100">
                <a:moveTo>
                  <a:pt x="66221" y="45387"/>
                </a:moveTo>
                <a:lnTo>
                  <a:pt x="58072" y="47860"/>
                </a:lnTo>
                <a:lnTo>
                  <a:pt x="55097" y="49714"/>
                </a:lnTo>
                <a:lnTo>
                  <a:pt x="52494" y="51939"/>
                </a:lnTo>
                <a:lnTo>
                  <a:pt x="50635" y="54534"/>
                </a:lnTo>
                <a:lnTo>
                  <a:pt x="85865" y="54534"/>
                </a:lnTo>
                <a:lnTo>
                  <a:pt x="81835" y="49894"/>
                </a:lnTo>
                <a:lnTo>
                  <a:pt x="74447" y="46146"/>
                </a:lnTo>
                <a:lnTo>
                  <a:pt x="66221" y="45387"/>
                </a:lnTo>
                <a:close/>
              </a:path>
              <a:path w="325120" h="165100">
                <a:moveTo>
                  <a:pt x="162983" y="0"/>
                </a:moveTo>
                <a:lnTo>
                  <a:pt x="156651" y="6875"/>
                </a:lnTo>
                <a:lnTo>
                  <a:pt x="151643" y="14661"/>
                </a:lnTo>
                <a:lnTo>
                  <a:pt x="148030" y="23280"/>
                </a:lnTo>
                <a:lnTo>
                  <a:pt x="145880" y="32659"/>
                </a:lnTo>
                <a:lnTo>
                  <a:pt x="180118" y="32659"/>
                </a:lnTo>
                <a:lnTo>
                  <a:pt x="177915" y="23280"/>
                </a:lnTo>
                <a:lnTo>
                  <a:pt x="174211" y="14661"/>
                </a:lnTo>
                <a:lnTo>
                  <a:pt x="169177" y="6875"/>
                </a:lnTo>
                <a:lnTo>
                  <a:pt x="162983" y="0"/>
                </a:lnTo>
                <a:close/>
              </a:path>
              <a:path w="325120" h="165100">
                <a:moveTo>
                  <a:pt x="189785" y="30434"/>
                </a:moveTo>
                <a:lnTo>
                  <a:pt x="186438" y="30434"/>
                </a:lnTo>
                <a:lnTo>
                  <a:pt x="183092" y="31176"/>
                </a:lnTo>
                <a:lnTo>
                  <a:pt x="180118" y="32659"/>
                </a:lnTo>
                <a:lnTo>
                  <a:pt x="198972" y="32659"/>
                </a:lnTo>
                <a:lnTo>
                  <a:pt x="198178" y="32126"/>
                </a:lnTo>
                <a:lnTo>
                  <a:pt x="189785" y="30434"/>
                </a:lnTo>
                <a:close/>
              </a:path>
            </a:pathLst>
          </a:custGeom>
          <a:solidFill>
            <a:srgbClr val="D22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251639" y="311822"/>
            <a:ext cx="0" cy="364490"/>
          </a:xfrm>
          <a:custGeom>
            <a:avLst/>
            <a:gdLst/>
            <a:ahLst/>
            <a:cxnLst/>
            <a:rect l="l" t="t" r="r" b="b"/>
            <a:pathLst>
              <a:path h="364490">
                <a:moveTo>
                  <a:pt x="0" y="0"/>
                </a:moveTo>
                <a:lnTo>
                  <a:pt x="0" y="364436"/>
                </a:lnTo>
              </a:path>
            </a:pathLst>
          </a:custGeom>
          <a:ln w="6697">
            <a:solidFill>
              <a:srgbClr val="003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081532"/>
            <a:ext cx="834580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36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573784"/>
            <a:ext cx="10230485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36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uni.cz/" TargetMode="External"/><Relationship Id="rId5" Type="http://schemas.openxmlformats.org/officeDocument/2006/relationships/hyperlink" Target="mailto:cczv@ruk.cuni.cz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439" y="2542743"/>
            <a:ext cx="805116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Kulatý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stůl </a:t>
            </a:r>
            <a:r>
              <a:rPr sz="4000" spc="-5" dirty="0" err="1">
                <a:solidFill>
                  <a:srgbClr val="FFFFFF"/>
                </a:solidFill>
                <a:latin typeface="Arial"/>
                <a:cs typeface="Arial"/>
              </a:rPr>
              <a:t>celoživotního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 err="1">
                <a:solidFill>
                  <a:srgbClr val="FFFFFF"/>
                </a:solidFill>
                <a:latin typeface="Arial"/>
                <a:cs typeface="Arial"/>
              </a:rPr>
              <a:t>vzdělávání</a:t>
            </a:r>
            <a:r>
              <a:rPr lang="cs-CZ" sz="4000" spc="-5" dirty="0">
                <a:solidFill>
                  <a:srgbClr val="FFFFFF"/>
                </a:solidFill>
                <a:latin typeface="Arial"/>
                <a:cs typeface="Arial"/>
              </a:rPr>
              <a:t> – doplnění k problematice MC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97879" y="311819"/>
            <a:ext cx="584119" cy="578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1304" y="573772"/>
            <a:ext cx="46990" cy="27940"/>
          </a:xfrm>
          <a:custGeom>
            <a:avLst/>
            <a:gdLst/>
            <a:ahLst/>
            <a:cxnLst/>
            <a:rect l="l" t="t" r="r" b="b"/>
            <a:pathLst>
              <a:path w="46990" h="27940">
                <a:moveTo>
                  <a:pt x="46878" y="0"/>
                </a:moveTo>
                <a:lnTo>
                  <a:pt x="0" y="0"/>
                </a:lnTo>
                <a:lnTo>
                  <a:pt x="0" y="741"/>
                </a:lnTo>
                <a:lnTo>
                  <a:pt x="871" y="3812"/>
                </a:lnTo>
                <a:lnTo>
                  <a:pt x="2788" y="10849"/>
                </a:lnTo>
                <a:lnTo>
                  <a:pt x="4705" y="20255"/>
                </a:lnTo>
                <a:lnTo>
                  <a:pt x="5332" y="27571"/>
                </a:lnTo>
                <a:lnTo>
                  <a:pt x="43991" y="11331"/>
                </a:lnTo>
                <a:lnTo>
                  <a:pt x="44090" y="10849"/>
                </a:lnTo>
                <a:lnTo>
                  <a:pt x="46007" y="3812"/>
                </a:lnTo>
                <a:lnTo>
                  <a:pt x="46878" y="741"/>
                </a:lnTo>
                <a:lnTo>
                  <a:pt x="46878" y="0"/>
                </a:lnTo>
                <a:close/>
              </a:path>
            </a:pathLst>
          </a:custGeom>
          <a:solidFill>
            <a:srgbClr val="003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72900" y="312561"/>
            <a:ext cx="325120" cy="165100"/>
          </a:xfrm>
          <a:custGeom>
            <a:avLst/>
            <a:gdLst/>
            <a:ahLst/>
            <a:cxnLst/>
            <a:rect l="l" t="t" r="r" b="b"/>
            <a:pathLst>
              <a:path w="325120" h="165100">
                <a:moveTo>
                  <a:pt x="275362" y="157332"/>
                </a:moveTo>
                <a:lnTo>
                  <a:pt x="49892" y="157332"/>
                </a:lnTo>
                <a:lnTo>
                  <a:pt x="75308" y="160524"/>
                </a:lnTo>
                <a:lnTo>
                  <a:pt x="102778" y="162847"/>
                </a:lnTo>
                <a:lnTo>
                  <a:pt x="131984" y="164267"/>
                </a:lnTo>
                <a:lnTo>
                  <a:pt x="162612" y="164747"/>
                </a:lnTo>
                <a:lnTo>
                  <a:pt x="193257" y="164214"/>
                </a:lnTo>
                <a:lnTo>
                  <a:pt x="222473" y="162708"/>
                </a:lnTo>
                <a:lnTo>
                  <a:pt x="249946" y="160368"/>
                </a:lnTo>
                <a:lnTo>
                  <a:pt x="275362" y="157332"/>
                </a:lnTo>
                <a:close/>
              </a:path>
              <a:path w="325120" h="165100">
                <a:moveTo>
                  <a:pt x="88330" y="102766"/>
                </a:moveTo>
                <a:lnTo>
                  <a:pt x="40597" y="102766"/>
                </a:lnTo>
                <a:lnTo>
                  <a:pt x="44585" y="111696"/>
                </a:lnTo>
                <a:lnTo>
                  <a:pt x="47475" y="120868"/>
                </a:lnTo>
                <a:lnTo>
                  <a:pt x="49276" y="130535"/>
                </a:lnTo>
                <a:lnTo>
                  <a:pt x="49892" y="140616"/>
                </a:lnTo>
                <a:lnTo>
                  <a:pt x="49892" y="145807"/>
                </a:lnTo>
                <a:lnTo>
                  <a:pt x="49520" y="150658"/>
                </a:lnTo>
                <a:lnTo>
                  <a:pt x="48405" y="155478"/>
                </a:lnTo>
                <a:lnTo>
                  <a:pt x="48405" y="156220"/>
                </a:lnTo>
                <a:lnTo>
                  <a:pt x="48776" y="157332"/>
                </a:lnTo>
                <a:lnTo>
                  <a:pt x="276106" y="157332"/>
                </a:lnTo>
                <a:lnTo>
                  <a:pt x="276850" y="156220"/>
                </a:lnTo>
                <a:lnTo>
                  <a:pt x="276850" y="155478"/>
                </a:lnTo>
                <a:lnTo>
                  <a:pt x="275362" y="145807"/>
                </a:lnTo>
                <a:lnTo>
                  <a:pt x="275362" y="140616"/>
                </a:lnTo>
                <a:lnTo>
                  <a:pt x="275978" y="130483"/>
                </a:lnTo>
                <a:lnTo>
                  <a:pt x="277779" y="120729"/>
                </a:lnTo>
                <a:lnTo>
                  <a:pt x="280696" y="111457"/>
                </a:lnTo>
                <a:lnTo>
                  <a:pt x="283812" y="104620"/>
                </a:lnTo>
                <a:lnTo>
                  <a:pt x="224394" y="104620"/>
                </a:lnTo>
                <a:lnTo>
                  <a:pt x="222167" y="104249"/>
                </a:lnTo>
                <a:lnTo>
                  <a:pt x="100489" y="104249"/>
                </a:lnTo>
                <a:lnTo>
                  <a:pt x="89376" y="103102"/>
                </a:lnTo>
                <a:lnTo>
                  <a:pt x="88330" y="102766"/>
                </a:lnTo>
                <a:close/>
              </a:path>
              <a:path w="325120" h="165100">
                <a:moveTo>
                  <a:pt x="322729" y="102766"/>
                </a:moveTo>
                <a:lnTo>
                  <a:pt x="284658" y="102766"/>
                </a:lnTo>
                <a:lnTo>
                  <a:pt x="286517" y="106505"/>
                </a:lnTo>
                <a:lnTo>
                  <a:pt x="289491" y="109471"/>
                </a:lnTo>
                <a:lnTo>
                  <a:pt x="293209" y="111696"/>
                </a:lnTo>
                <a:lnTo>
                  <a:pt x="301372" y="114378"/>
                </a:lnTo>
                <a:lnTo>
                  <a:pt x="309596" y="113685"/>
                </a:lnTo>
                <a:lnTo>
                  <a:pt x="316977" y="109858"/>
                </a:lnTo>
                <a:lnTo>
                  <a:pt x="322613" y="103137"/>
                </a:lnTo>
                <a:lnTo>
                  <a:pt x="322729" y="102766"/>
                </a:lnTo>
                <a:close/>
              </a:path>
              <a:path w="325120" h="165100">
                <a:moveTo>
                  <a:pt x="19373" y="34512"/>
                </a:moveTo>
                <a:lnTo>
                  <a:pt x="17301" y="43573"/>
                </a:lnTo>
                <a:lnTo>
                  <a:pt x="16781" y="51939"/>
                </a:lnTo>
                <a:lnTo>
                  <a:pt x="16734" y="52962"/>
                </a:lnTo>
                <a:lnTo>
                  <a:pt x="17752" y="62160"/>
                </a:lnTo>
                <a:lnTo>
                  <a:pt x="20488" y="71250"/>
                </a:lnTo>
                <a:lnTo>
                  <a:pt x="17142" y="71250"/>
                </a:lnTo>
                <a:lnTo>
                  <a:pt x="0" y="95177"/>
                </a:lnTo>
                <a:lnTo>
                  <a:pt x="2641" y="103137"/>
                </a:lnTo>
                <a:lnTo>
                  <a:pt x="8277" y="109649"/>
                </a:lnTo>
                <a:lnTo>
                  <a:pt x="15658" y="113407"/>
                </a:lnTo>
                <a:lnTo>
                  <a:pt x="23882" y="114169"/>
                </a:lnTo>
                <a:lnTo>
                  <a:pt x="32045" y="111696"/>
                </a:lnTo>
                <a:lnTo>
                  <a:pt x="35763" y="109471"/>
                </a:lnTo>
                <a:lnTo>
                  <a:pt x="38738" y="106505"/>
                </a:lnTo>
                <a:lnTo>
                  <a:pt x="40597" y="102766"/>
                </a:lnTo>
                <a:lnTo>
                  <a:pt x="88330" y="102766"/>
                </a:lnTo>
                <a:lnTo>
                  <a:pt x="79094" y="99800"/>
                </a:lnTo>
                <a:lnTo>
                  <a:pt x="69928" y="94551"/>
                </a:lnTo>
                <a:lnTo>
                  <a:pt x="62162" y="87564"/>
                </a:lnTo>
                <a:lnTo>
                  <a:pt x="75810" y="87564"/>
                </a:lnTo>
                <a:lnTo>
                  <a:pt x="79296" y="85710"/>
                </a:lnTo>
                <a:lnTo>
                  <a:pt x="85802" y="80090"/>
                </a:lnTo>
                <a:lnTo>
                  <a:pt x="89520" y="72729"/>
                </a:lnTo>
                <a:lnTo>
                  <a:pt x="90171" y="64528"/>
                </a:lnTo>
                <a:lnTo>
                  <a:pt x="87475" y="56388"/>
                </a:lnTo>
                <a:lnTo>
                  <a:pt x="85865" y="54534"/>
                </a:lnTo>
                <a:lnTo>
                  <a:pt x="50635" y="54534"/>
                </a:lnTo>
                <a:lnTo>
                  <a:pt x="44186" y="47443"/>
                </a:lnTo>
                <a:lnTo>
                  <a:pt x="36689" y="41743"/>
                </a:lnTo>
                <a:lnTo>
                  <a:pt x="28349" y="37432"/>
                </a:lnTo>
                <a:lnTo>
                  <a:pt x="19373" y="34512"/>
                </a:lnTo>
                <a:close/>
              </a:path>
              <a:path w="325120" h="165100">
                <a:moveTo>
                  <a:pt x="324419" y="87935"/>
                </a:moveTo>
                <a:lnTo>
                  <a:pt x="262721" y="87935"/>
                </a:lnTo>
                <a:lnTo>
                  <a:pt x="254732" y="94922"/>
                </a:lnTo>
                <a:lnTo>
                  <a:pt x="245498" y="100171"/>
                </a:lnTo>
                <a:lnTo>
                  <a:pt x="235293" y="103473"/>
                </a:lnTo>
                <a:lnTo>
                  <a:pt x="224394" y="104620"/>
                </a:lnTo>
                <a:lnTo>
                  <a:pt x="283812" y="104620"/>
                </a:lnTo>
                <a:lnTo>
                  <a:pt x="284658" y="102766"/>
                </a:lnTo>
                <a:lnTo>
                  <a:pt x="322729" y="102766"/>
                </a:lnTo>
                <a:lnTo>
                  <a:pt x="325094" y="95177"/>
                </a:lnTo>
                <a:lnTo>
                  <a:pt x="324419" y="87935"/>
                </a:lnTo>
                <a:close/>
              </a:path>
              <a:path w="325120" h="165100">
                <a:moveTo>
                  <a:pt x="174169" y="66801"/>
                </a:moveTo>
                <a:lnTo>
                  <a:pt x="151829" y="66801"/>
                </a:lnTo>
                <a:lnTo>
                  <a:pt x="144021" y="81568"/>
                </a:lnTo>
                <a:lnTo>
                  <a:pt x="132305" y="93450"/>
                </a:lnTo>
                <a:lnTo>
                  <a:pt x="117517" y="101370"/>
                </a:lnTo>
                <a:lnTo>
                  <a:pt x="100489" y="104249"/>
                </a:lnTo>
                <a:lnTo>
                  <a:pt x="222167" y="104249"/>
                </a:lnTo>
                <a:lnTo>
                  <a:pt x="207383" y="101787"/>
                </a:lnTo>
                <a:lnTo>
                  <a:pt x="192716" y="93914"/>
                </a:lnTo>
                <a:lnTo>
                  <a:pt x="181332" y="81939"/>
                </a:lnTo>
                <a:lnTo>
                  <a:pt x="174169" y="66801"/>
                </a:lnTo>
                <a:close/>
              </a:path>
              <a:path w="325120" h="165100">
                <a:moveTo>
                  <a:pt x="75810" y="87564"/>
                </a:moveTo>
                <a:lnTo>
                  <a:pt x="62162" y="87564"/>
                </a:lnTo>
                <a:lnTo>
                  <a:pt x="67739" y="89418"/>
                </a:lnTo>
                <a:lnTo>
                  <a:pt x="73719" y="88677"/>
                </a:lnTo>
                <a:lnTo>
                  <a:pt x="75810" y="87564"/>
                </a:lnTo>
                <a:close/>
              </a:path>
              <a:path w="325120" h="165100">
                <a:moveTo>
                  <a:pt x="258661" y="45549"/>
                </a:moveTo>
                <a:lnTo>
                  <a:pt x="250436" y="46238"/>
                </a:lnTo>
                <a:lnTo>
                  <a:pt x="243047" y="50056"/>
                </a:lnTo>
                <a:lnTo>
                  <a:pt x="237407" y="56759"/>
                </a:lnTo>
                <a:lnTo>
                  <a:pt x="234711" y="64951"/>
                </a:lnTo>
                <a:lnTo>
                  <a:pt x="235362" y="73239"/>
                </a:lnTo>
                <a:lnTo>
                  <a:pt x="239080" y="80618"/>
                </a:lnTo>
                <a:lnTo>
                  <a:pt x="245587" y="86081"/>
                </a:lnTo>
                <a:lnTo>
                  <a:pt x="250792" y="89047"/>
                </a:lnTo>
                <a:lnTo>
                  <a:pt x="257144" y="89418"/>
                </a:lnTo>
                <a:lnTo>
                  <a:pt x="262721" y="87935"/>
                </a:lnTo>
                <a:lnTo>
                  <a:pt x="324419" y="87935"/>
                </a:lnTo>
                <a:lnTo>
                  <a:pt x="304394" y="71621"/>
                </a:lnTo>
                <a:lnTo>
                  <a:pt x="306974" y="62322"/>
                </a:lnTo>
                <a:lnTo>
                  <a:pt x="307802" y="54905"/>
                </a:lnTo>
                <a:lnTo>
                  <a:pt x="274247" y="54905"/>
                </a:lnTo>
                <a:lnTo>
                  <a:pt x="272388" y="52310"/>
                </a:lnTo>
                <a:lnTo>
                  <a:pt x="270157" y="49714"/>
                </a:lnTo>
                <a:lnTo>
                  <a:pt x="266811" y="48231"/>
                </a:lnTo>
                <a:lnTo>
                  <a:pt x="258661" y="45549"/>
                </a:lnTo>
                <a:close/>
              </a:path>
              <a:path w="325120" h="165100">
                <a:moveTo>
                  <a:pt x="139559" y="30434"/>
                </a:moveTo>
                <a:lnTo>
                  <a:pt x="114617" y="51939"/>
                </a:lnTo>
                <a:lnTo>
                  <a:pt x="116319" y="60322"/>
                </a:lnTo>
                <a:lnTo>
                  <a:pt x="120954" y="67168"/>
                </a:lnTo>
                <a:lnTo>
                  <a:pt x="127819" y="71783"/>
                </a:lnTo>
                <a:lnTo>
                  <a:pt x="136213" y="73475"/>
                </a:lnTo>
                <a:lnTo>
                  <a:pt x="142162" y="73475"/>
                </a:lnTo>
                <a:lnTo>
                  <a:pt x="147739" y="70879"/>
                </a:lnTo>
                <a:lnTo>
                  <a:pt x="151829" y="66801"/>
                </a:lnTo>
                <a:lnTo>
                  <a:pt x="205293" y="66801"/>
                </a:lnTo>
                <a:lnTo>
                  <a:pt x="209679" y="60322"/>
                </a:lnTo>
                <a:lnTo>
                  <a:pt x="211380" y="51939"/>
                </a:lnTo>
                <a:lnTo>
                  <a:pt x="209679" y="43573"/>
                </a:lnTo>
                <a:lnTo>
                  <a:pt x="205044" y="36737"/>
                </a:lnTo>
                <a:lnTo>
                  <a:pt x="198972" y="32659"/>
                </a:lnTo>
                <a:lnTo>
                  <a:pt x="145880" y="32659"/>
                </a:lnTo>
                <a:lnTo>
                  <a:pt x="142906" y="31176"/>
                </a:lnTo>
                <a:lnTo>
                  <a:pt x="139559" y="30434"/>
                </a:lnTo>
                <a:close/>
              </a:path>
              <a:path w="325120" h="165100">
                <a:moveTo>
                  <a:pt x="205293" y="66801"/>
                </a:moveTo>
                <a:lnTo>
                  <a:pt x="174169" y="66801"/>
                </a:lnTo>
                <a:lnTo>
                  <a:pt x="178259" y="70879"/>
                </a:lnTo>
                <a:lnTo>
                  <a:pt x="183464" y="73475"/>
                </a:lnTo>
                <a:lnTo>
                  <a:pt x="189785" y="73475"/>
                </a:lnTo>
                <a:lnTo>
                  <a:pt x="198178" y="71783"/>
                </a:lnTo>
                <a:lnTo>
                  <a:pt x="205044" y="67168"/>
                </a:lnTo>
                <a:lnTo>
                  <a:pt x="205293" y="66801"/>
                </a:lnTo>
                <a:close/>
              </a:path>
              <a:path w="325120" h="165100">
                <a:moveTo>
                  <a:pt x="305510" y="34883"/>
                </a:moveTo>
                <a:lnTo>
                  <a:pt x="296743" y="37803"/>
                </a:lnTo>
                <a:lnTo>
                  <a:pt x="288472" y="42113"/>
                </a:lnTo>
                <a:lnTo>
                  <a:pt x="280862" y="47860"/>
                </a:lnTo>
                <a:lnTo>
                  <a:pt x="274247" y="54905"/>
                </a:lnTo>
                <a:lnTo>
                  <a:pt x="307802" y="54905"/>
                </a:lnTo>
                <a:lnTo>
                  <a:pt x="308019" y="52963"/>
                </a:lnTo>
                <a:lnTo>
                  <a:pt x="307618" y="45387"/>
                </a:lnTo>
                <a:lnTo>
                  <a:pt x="307492" y="43573"/>
                </a:lnTo>
                <a:lnTo>
                  <a:pt x="305510" y="34883"/>
                </a:lnTo>
                <a:close/>
              </a:path>
              <a:path w="325120" h="165100">
                <a:moveTo>
                  <a:pt x="66221" y="45387"/>
                </a:moveTo>
                <a:lnTo>
                  <a:pt x="58072" y="47860"/>
                </a:lnTo>
                <a:lnTo>
                  <a:pt x="55097" y="49714"/>
                </a:lnTo>
                <a:lnTo>
                  <a:pt x="52494" y="51939"/>
                </a:lnTo>
                <a:lnTo>
                  <a:pt x="50635" y="54534"/>
                </a:lnTo>
                <a:lnTo>
                  <a:pt x="85865" y="54534"/>
                </a:lnTo>
                <a:lnTo>
                  <a:pt x="81835" y="49894"/>
                </a:lnTo>
                <a:lnTo>
                  <a:pt x="74447" y="46146"/>
                </a:lnTo>
                <a:lnTo>
                  <a:pt x="66221" y="45387"/>
                </a:lnTo>
                <a:close/>
              </a:path>
              <a:path w="325120" h="165100">
                <a:moveTo>
                  <a:pt x="162983" y="0"/>
                </a:moveTo>
                <a:lnTo>
                  <a:pt x="156651" y="6875"/>
                </a:lnTo>
                <a:lnTo>
                  <a:pt x="151643" y="14661"/>
                </a:lnTo>
                <a:lnTo>
                  <a:pt x="148030" y="23280"/>
                </a:lnTo>
                <a:lnTo>
                  <a:pt x="145880" y="32659"/>
                </a:lnTo>
                <a:lnTo>
                  <a:pt x="180118" y="32659"/>
                </a:lnTo>
                <a:lnTo>
                  <a:pt x="177915" y="23280"/>
                </a:lnTo>
                <a:lnTo>
                  <a:pt x="174211" y="14661"/>
                </a:lnTo>
                <a:lnTo>
                  <a:pt x="169177" y="6875"/>
                </a:lnTo>
                <a:lnTo>
                  <a:pt x="162983" y="0"/>
                </a:lnTo>
                <a:close/>
              </a:path>
              <a:path w="325120" h="165100">
                <a:moveTo>
                  <a:pt x="189785" y="30434"/>
                </a:moveTo>
                <a:lnTo>
                  <a:pt x="186438" y="30434"/>
                </a:lnTo>
                <a:lnTo>
                  <a:pt x="183092" y="31176"/>
                </a:lnTo>
                <a:lnTo>
                  <a:pt x="180118" y="32659"/>
                </a:lnTo>
                <a:lnTo>
                  <a:pt x="198972" y="32659"/>
                </a:lnTo>
                <a:lnTo>
                  <a:pt x="198178" y="32126"/>
                </a:lnTo>
                <a:lnTo>
                  <a:pt x="189785" y="30434"/>
                </a:lnTo>
                <a:close/>
              </a:path>
            </a:pathLst>
          </a:custGeom>
          <a:solidFill>
            <a:srgbClr val="D22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51639" y="311822"/>
            <a:ext cx="0" cy="364490"/>
          </a:xfrm>
          <a:custGeom>
            <a:avLst/>
            <a:gdLst/>
            <a:ahLst/>
            <a:cxnLst/>
            <a:rect l="l" t="t" r="r" b="b"/>
            <a:pathLst>
              <a:path h="364490">
                <a:moveTo>
                  <a:pt x="0" y="0"/>
                </a:moveTo>
                <a:lnTo>
                  <a:pt x="0" y="364436"/>
                </a:lnTo>
              </a:path>
            </a:pathLst>
          </a:custGeom>
          <a:ln w="6697">
            <a:solidFill>
              <a:srgbClr val="003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939" y="1233932"/>
            <a:ext cx="7978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Nastavení pracovně-právních</a:t>
            </a:r>
            <a:r>
              <a:rPr sz="3600" spc="-10" dirty="0"/>
              <a:t> </a:t>
            </a:r>
            <a:r>
              <a:rPr sz="3600" spc="-5" dirty="0"/>
              <a:t>vztahů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986307" y="3258841"/>
            <a:ext cx="10262946" cy="1534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275079"/>
            <a:ext cx="71678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a) </a:t>
            </a:r>
            <a:r>
              <a:rPr sz="3600" dirty="0"/>
              <a:t>lektor je zaměstnancem </a:t>
            </a:r>
            <a:r>
              <a:rPr sz="3600" spc="-5" dirty="0"/>
              <a:t>UK</a:t>
            </a:r>
            <a:r>
              <a:rPr sz="3600" spc="-110" dirty="0"/>
              <a:t> </a:t>
            </a:r>
            <a:r>
              <a:rPr sz="3600" dirty="0"/>
              <a:t>na  </a:t>
            </a:r>
            <a:r>
              <a:rPr sz="3600" spc="-5" dirty="0"/>
              <a:t>akademické</a:t>
            </a:r>
            <a:r>
              <a:rPr sz="3600" spc="-30" dirty="0"/>
              <a:t> </a:t>
            </a:r>
            <a:r>
              <a:rPr sz="3600" spc="-5" dirty="0"/>
              <a:t>pozici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2564994"/>
            <a:ext cx="10052685" cy="1694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Je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nutno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v rámci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pracovní smlouvy </a:t>
            </a:r>
            <a:r>
              <a:rPr sz="2400" b="1" spc="-5" dirty="0">
                <a:solidFill>
                  <a:srgbClr val="003656"/>
                </a:solidFill>
                <a:latin typeface="Arial"/>
                <a:cs typeface="Arial"/>
              </a:rPr>
              <a:t>část pracovního úvazku </a:t>
            </a:r>
            <a:r>
              <a:rPr sz="2400" b="1" spc="-10" dirty="0">
                <a:solidFill>
                  <a:srgbClr val="003656"/>
                </a:solidFill>
                <a:latin typeface="Arial"/>
                <a:cs typeface="Arial"/>
              </a:rPr>
              <a:t>vyčlenit </a:t>
            </a:r>
            <a:r>
              <a:rPr sz="2400" b="1" dirty="0">
                <a:solidFill>
                  <a:srgbClr val="003656"/>
                </a:solidFill>
                <a:latin typeface="Arial"/>
                <a:cs typeface="Arial"/>
              </a:rPr>
              <a:t>pro  </a:t>
            </a:r>
            <a:r>
              <a:rPr sz="2400" b="1" spc="-5" dirty="0">
                <a:solidFill>
                  <a:srgbClr val="003656"/>
                </a:solidFill>
                <a:latin typeface="Arial"/>
                <a:cs typeface="Arial"/>
              </a:rPr>
              <a:t>práci na programu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vedoucímu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k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zisku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MC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(vnořené úvazky). Jedná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se o 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činnost, kterou zaměstnanec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vykonává v rámci své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stávající </a:t>
            </a:r>
            <a:r>
              <a:rPr sz="2400" spc="-10" dirty="0">
                <a:solidFill>
                  <a:srgbClr val="003656"/>
                </a:solidFill>
                <a:latin typeface="Arial"/>
                <a:cs typeface="Arial"/>
              </a:rPr>
              <a:t>náplně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práce.  Není možné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s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ním uzavřít dohodu na pozici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s </a:t>
            </a:r>
            <a:r>
              <a:rPr sz="2400" spc="-10" dirty="0">
                <a:solidFill>
                  <a:srgbClr val="003656"/>
                </a:solidFill>
                <a:latin typeface="Arial"/>
                <a:cs typeface="Arial"/>
              </a:rPr>
              <a:t>obdobnou náplní</a:t>
            </a:r>
            <a:r>
              <a:rPr sz="2400" spc="75" dirty="0">
                <a:solidFill>
                  <a:srgbClr val="00365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práce.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275079"/>
            <a:ext cx="87363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b) </a:t>
            </a:r>
            <a:r>
              <a:rPr sz="3600" spc="-5" dirty="0"/>
              <a:t>lektor </a:t>
            </a:r>
            <a:r>
              <a:rPr sz="3600" dirty="0"/>
              <a:t>je zaměstnancem </a:t>
            </a:r>
            <a:r>
              <a:rPr sz="3600" spc="-5" dirty="0"/>
              <a:t>UK </a:t>
            </a:r>
            <a:r>
              <a:rPr sz="3600" dirty="0"/>
              <a:t>na THP</a:t>
            </a:r>
            <a:r>
              <a:rPr sz="3600" spc="-114" dirty="0"/>
              <a:t> </a:t>
            </a:r>
            <a:r>
              <a:rPr sz="3600" spc="-5" dirty="0"/>
              <a:t>či  vědecké pozici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2564994"/>
            <a:ext cx="9889490" cy="2945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Je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možné osobu,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která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bude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v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programu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s MC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učit, </a:t>
            </a:r>
            <a:r>
              <a:rPr sz="2400" b="1" dirty="0">
                <a:solidFill>
                  <a:srgbClr val="003656"/>
                </a:solidFill>
                <a:latin typeface="Arial"/>
                <a:cs typeface="Arial"/>
              </a:rPr>
              <a:t>zaměstnat i na  </a:t>
            </a:r>
            <a:r>
              <a:rPr sz="2400" b="1" spc="-5" dirty="0">
                <a:solidFill>
                  <a:srgbClr val="003656"/>
                </a:solidFill>
                <a:latin typeface="Arial"/>
                <a:cs typeface="Arial"/>
              </a:rPr>
              <a:t>dohodu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. Úvazek pracovníka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v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kombinaci pracovní smlouva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+ </a:t>
            </a:r>
            <a:r>
              <a:rPr sz="2400" spc="-10" dirty="0">
                <a:solidFill>
                  <a:srgbClr val="003656"/>
                </a:solidFill>
                <a:latin typeface="Arial"/>
                <a:cs typeface="Arial"/>
              </a:rPr>
              <a:t>dohoda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(o 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provedení práce,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o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pracovní činnosti)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se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adekvátně navyšuje dle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rozsahu 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úvazku plynoucímu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z</a:t>
            </a:r>
            <a:r>
              <a:rPr sz="2400" spc="15" dirty="0">
                <a:solidFill>
                  <a:srgbClr val="00365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03656"/>
                </a:solidFill>
                <a:latin typeface="Arial"/>
                <a:cs typeface="Arial"/>
              </a:rPr>
              <a:t>dohody.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Arial"/>
              <a:cs typeface="Arial"/>
            </a:endParaRPr>
          </a:p>
          <a:p>
            <a:pPr marL="12700" marR="144145">
              <a:lnSpc>
                <a:spcPct val="114199"/>
              </a:lnSpc>
            </a:pP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(Pozor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při nutnosti dodržet maximální možný projektový úvazek 1,0 FTE  například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u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projektů </a:t>
            </a:r>
            <a:r>
              <a:rPr sz="2400" spc="5" dirty="0">
                <a:solidFill>
                  <a:srgbClr val="003656"/>
                </a:solidFill>
                <a:latin typeface="Arial"/>
                <a:cs typeface="Arial"/>
              </a:rPr>
              <a:t>OP</a:t>
            </a:r>
            <a:r>
              <a:rPr sz="2400" spc="-50" dirty="0">
                <a:solidFill>
                  <a:srgbClr val="00365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JAK).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275079"/>
            <a:ext cx="92989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c) </a:t>
            </a:r>
            <a:r>
              <a:rPr sz="3600" dirty="0"/>
              <a:t>lektor je plně </a:t>
            </a:r>
            <a:r>
              <a:rPr sz="3600" spc="-5" dirty="0"/>
              <a:t>externí </a:t>
            </a:r>
            <a:r>
              <a:rPr sz="3600" dirty="0"/>
              <a:t>– </a:t>
            </a:r>
            <a:r>
              <a:rPr sz="3600" spc="-5" dirty="0"/>
              <a:t>odborník </a:t>
            </a:r>
            <a:r>
              <a:rPr sz="3600" dirty="0"/>
              <a:t>z</a:t>
            </a:r>
            <a:r>
              <a:rPr sz="3600" spc="-85" dirty="0"/>
              <a:t> </a:t>
            </a:r>
            <a:r>
              <a:rPr sz="3600" dirty="0"/>
              <a:t>praxe,  pracovník </a:t>
            </a:r>
            <a:r>
              <a:rPr sz="3600" spc="-5" dirty="0"/>
              <a:t>jiné vysoké školy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2564994"/>
            <a:ext cx="8639175" cy="211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Je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možné uzavřít pro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výuku v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programu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s MC </a:t>
            </a:r>
            <a:r>
              <a:rPr sz="2400" b="1" spc="-5" dirty="0">
                <a:solidFill>
                  <a:srgbClr val="003656"/>
                </a:solidFill>
                <a:latin typeface="Arial"/>
                <a:cs typeface="Arial"/>
              </a:rPr>
              <a:t>pracovní poměr 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(s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adekvátním úvazkem,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který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odpovídá jeho zapojení do  programu). Dále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je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možné přijmout pracovníka </a:t>
            </a:r>
            <a:r>
              <a:rPr sz="2400" b="1" dirty="0">
                <a:solidFill>
                  <a:srgbClr val="003656"/>
                </a:solidFill>
                <a:latin typeface="Arial"/>
                <a:cs typeface="Arial"/>
              </a:rPr>
              <a:t>i na </a:t>
            </a:r>
            <a:r>
              <a:rPr sz="2400" b="1" spc="-85" dirty="0">
                <a:solidFill>
                  <a:srgbClr val="003656"/>
                </a:solidFill>
                <a:latin typeface="Arial"/>
                <a:cs typeface="Arial"/>
              </a:rPr>
              <a:t>DPP, </a:t>
            </a:r>
            <a:r>
              <a:rPr sz="2400" b="1" spc="-5" dirty="0">
                <a:solidFill>
                  <a:srgbClr val="003656"/>
                </a:solidFill>
                <a:latin typeface="Arial"/>
                <a:cs typeface="Arial"/>
              </a:rPr>
              <a:t>DPČ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.  Je povoleno, aby bylo lektorné zahrnuto do </a:t>
            </a:r>
            <a:r>
              <a:rPr sz="2400" b="1" dirty="0">
                <a:solidFill>
                  <a:srgbClr val="003656"/>
                </a:solidFill>
                <a:latin typeface="Arial"/>
                <a:cs typeface="Arial"/>
              </a:rPr>
              <a:t>fakturace </a:t>
            </a:r>
            <a:r>
              <a:rPr sz="2400" b="1" spc="-5" dirty="0">
                <a:solidFill>
                  <a:srgbClr val="003656"/>
                </a:solidFill>
                <a:latin typeface="Arial"/>
                <a:cs typeface="Arial"/>
              </a:rPr>
              <a:t>externím  </a:t>
            </a:r>
            <a:r>
              <a:rPr sz="2400" b="1" dirty="0">
                <a:solidFill>
                  <a:srgbClr val="003656"/>
                </a:solidFill>
                <a:latin typeface="Arial"/>
                <a:cs typeface="Arial"/>
              </a:rPr>
              <a:t>lektorem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na základě smlouvy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o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lektorské</a:t>
            </a:r>
            <a:r>
              <a:rPr sz="2400" spc="30" dirty="0">
                <a:solidFill>
                  <a:srgbClr val="00365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činnosti.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8753" y="807084"/>
            <a:ext cx="2174494" cy="2174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106" y="5973164"/>
            <a:ext cx="1996694" cy="884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02959" y="5574766"/>
            <a:ext cx="1704985" cy="144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35210" y="3951808"/>
            <a:ext cx="1532255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003656"/>
                </a:solidFill>
                <a:latin typeface="Arial"/>
                <a:cs typeface="Arial"/>
              </a:rPr>
              <a:t>Centrum</a:t>
            </a:r>
            <a:r>
              <a:rPr sz="1100" b="1" spc="-35" dirty="0">
                <a:solidFill>
                  <a:srgbClr val="00365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3656"/>
                </a:solidFill>
                <a:latin typeface="Arial"/>
                <a:cs typeface="Arial"/>
              </a:rPr>
              <a:t>celoživotního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solidFill>
                  <a:srgbClr val="003656"/>
                </a:solidFill>
                <a:latin typeface="Arial"/>
                <a:cs typeface="Arial"/>
              </a:rPr>
              <a:t>vzdělávání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12700" marR="44958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Arial"/>
                <a:cs typeface="Arial"/>
              </a:rPr>
              <a:t>Ovocný </a:t>
            </a:r>
            <a:r>
              <a:rPr sz="1100" dirty="0">
                <a:latin typeface="Arial"/>
                <a:cs typeface="Arial"/>
              </a:rPr>
              <a:t>trh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560/5  </a:t>
            </a:r>
            <a:r>
              <a:rPr sz="1100" dirty="0">
                <a:latin typeface="Arial"/>
                <a:cs typeface="Arial"/>
              </a:rPr>
              <a:t>116 36 Praha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12700" marR="42100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Arial"/>
                <a:cs typeface="Arial"/>
                <a:hlinkClick r:id="rId5"/>
              </a:rPr>
              <a:t>cc</a:t>
            </a:r>
            <a:r>
              <a:rPr sz="1100" spc="-15" dirty="0">
                <a:latin typeface="Arial"/>
                <a:cs typeface="Arial"/>
                <a:hlinkClick r:id="rId5"/>
              </a:rPr>
              <a:t>zv</a:t>
            </a:r>
            <a:r>
              <a:rPr sz="1100" spc="-5" dirty="0">
                <a:latin typeface="Arial"/>
                <a:cs typeface="Arial"/>
                <a:hlinkClick r:id="rId5"/>
              </a:rPr>
              <a:t>@</a:t>
            </a:r>
            <a:r>
              <a:rPr sz="1100" dirty="0">
                <a:latin typeface="Arial"/>
                <a:cs typeface="Arial"/>
                <a:hlinkClick r:id="rId5"/>
              </a:rPr>
              <a:t>ru</a:t>
            </a:r>
            <a:r>
              <a:rPr sz="1100" spc="5" dirty="0">
                <a:latin typeface="Arial"/>
                <a:cs typeface="Arial"/>
                <a:hlinkClick r:id="rId5"/>
              </a:rPr>
              <a:t>k</a:t>
            </a:r>
            <a:r>
              <a:rPr sz="1100" dirty="0">
                <a:latin typeface="Arial"/>
                <a:cs typeface="Arial"/>
                <a:hlinkClick r:id="rId5"/>
              </a:rPr>
              <a:t>.cu</a:t>
            </a:r>
            <a:r>
              <a:rPr sz="1100" spc="-5" dirty="0">
                <a:latin typeface="Arial"/>
                <a:cs typeface="Arial"/>
                <a:hlinkClick r:id="rId5"/>
              </a:rPr>
              <a:t>n</a:t>
            </a:r>
            <a:r>
              <a:rPr sz="1100" spc="-10" dirty="0">
                <a:latin typeface="Arial"/>
                <a:cs typeface="Arial"/>
                <a:hlinkClick r:id="rId5"/>
              </a:rPr>
              <a:t>i</a:t>
            </a:r>
            <a:r>
              <a:rPr sz="1100" dirty="0">
                <a:latin typeface="Arial"/>
                <a:cs typeface="Arial"/>
                <a:hlinkClick r:id="rId5"/>
              </a:rPr>
              <a:t>.cz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6"/>
              </a:rPr>
              <a:t>www.cuni.cz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53320" y="939800"/>
            <a:ext cx="1603882" cy="1603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"/>
            <a:ext cx="8695816" cy="6857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2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8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12700">
            <a:solidFill>
              <a:srgbClr val="9AA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3893" y="0"/>
            <a:ext cx="972426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2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8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12700">
            <a:solidFill>
              <a:srgbClr val="9AA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6289" y="17522"/>
            <a:ext cx="9699371" cy="6840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Uznávání studijní </a:t>
            </a:r>
            <a:r>
              <a:rPr dirty="0"/>
              <a:t>povinnosti z </a:t>
            </a:r>
            <a:r>
              <a:rPr spc="-5" dirty="0"/>
              <a:t>hlediska</a:t>
            </a:r>
            <a:r>
              <a:rPr spc="-135" dirty="0"/>
              <a:t> </a:t>
            </a:r>
            <a:r>
              <a:rPr dirty="0"/>
              <a:t>SIS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a. </a:t>
            </a:r>
            <a:r>
              <a:rPr dirty="0"/>
              <a:t>v </a:t>
            </a:r>
            <a:r>
              <a:rPr spc="-5" dirty="0"/>
              <a:t>rámci</a:t>
            </a:r>
            <a:r>
              <a:rPr spc="-20" dirty="0"/>
              <a:t> </a:t>
            </a:r>
            <a:r>
              <a:rPr spc="-5" dirty="0"/>
              <a:t>UK</a:t>
            </a:r>
          </a:p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2000" dirty="0"/>
              <a:t>Fakulta </a:t>
            </a:r>
            <a:r>
              <a:rPr sz="2000" spc="-5" dirty="0"/>
              <a:t>realizující</a:t>
            </a:r>
            <a:r>
              <a:rPr sz="2000" spc="-80" dirty="0"/>
              <a:t> </a:t>
            </a:r>
            <a:r>
              <a:rPr sz="2000" dirty="0"/>
              <a:t>program:</a:t>
            </a:r>
            <a:endParaRPr sz="2000"/>
          </a:p>
          <a:p>
            <a:pPr marL="355600" marR="10795" indent="-343535">
              <a:lnSpc>
                <a:spcPct val="104000"/>
              </a:lnSpc>
              <a:buClr>
                <a:srgbClr val="D22C40"/>
              </a:buClr>
              <a:buChar char="•"/>
              <a:tabLst>
                <a:tab pos="355600" algn="l"/>
                <a:tab pos="356235" algn="l"/>
              </a:tabLst>
            </a:pPr>
            <a:r>
              <a:rPr sz="2000" b="0" dirty="0">
                <a:latin typeface="Arial"/>
                <a:cs typeface="Arial"/>
              </a:rPr>
              <a:t>v modulu </a:t>
            </a:r>
            <a:r>
              <a:rPr sz="2000" b="0" spc="-5" dirty="0">
                <a:latin typeface="Arial"/>
                <a:cs typeface="Arial"/>
              </a:rPr>
              <a:t>EKCŽV </a:t>
            </a:r>
            <a:r>
              <a:rPr sz="2000" b="0" dirty="0">
                <a:latin typeface="Arial"/>
                <a:cs typeface="Arial"/>
              </a:rPr>
              <a:t>- zaškrtnutí příznaku </a:t>
            </a:r>
            <a:r>
              <a:rPr sz="2000" b="0" spc="-5" dirty="0">
                <a:latin typeface="Arial"/>
                <a:cs typeface="Arial"/>
              </a:rPr>
              <a:t>označujícího </a:t>
            </a:r>
            <a:r>
              <a:rPr sz="2000" b="0" dirty="0">
                <a:latin typeface="Arial"/>
                <a:cs typeface="Arial"/>
              </a:rPr>
              <a:t>programy </a:t>
            </a:r>
            <a:r>
              <a:rPr sz="2000" b="0" spc="-5" dirty="0">
                <a:latin typeface="Arial"/>
                <a:cs typeface="Arial"/>
              </a:rPr>
              <a:t>CŽV umožňující uznání </a:t>
            </a:r>
            <a:r>
              <a:rPr sz="2000" b="0" dirty="0">
                <a:latin typeface="Arial"/>
                <a:cs typeface="Arial"/>
              </a:rPr>
              <a:t>v  rámci matričního studia či založení </a:t>
            </a:r>
            <a:r>
              <a:rPr sz="2000" b="0" spc="-5" dirty="0">
                <a:latin typeface="Arial"/>
                <a:cs typeface="Arial"/>
              </a:rPr>
              <a:t>programu </a:t>
            </a:r>
            <a:r>
              <a:rPr sz="2000" b="0" dirty="0">
                <a:latin typeface="Arial"/>
                <a:cs typeface="Arial"/>
              </a:rPr>
              <a:t>s</a:t>
            </a:r>
            <a:r>
              <a:rPr sz="2000" b="0" spc="-17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MC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D22C40"/>
              </a:buClr>
              <a:buChar char="•"/>
              <a:tabLst>
                <a:tab pos="355600" algn="l"/>
                <a:tab pos="356235" algn="l"/>
              </a:tabLst>
            </a:pPr>
            <a:r>
              <a:rPr sz="2000" b="0" spc="-5" dirty="0">
                <a:latin typeface="Arial"/>
                <a:cs typeface="Arial"/>
              </a:rPr>
              <a:t>vypsání </a:t>
            </a:r>
            <a:r>
              <a:rPr sz="2000" b="0" dirty="0">
                <a:latin typeface="Arial"/>
                <a:cs typeface="Arial"/>
              </a:rPr>
              <a:t>studijního </a:t>
            </a:r>
            <a:r>
              <a:rPr sz="2000" b="0" spc="-5" dirty="0">
                <a:latin typeface="Arial"/>
                <a:cs typeface="Arial"/>
              </a:rPr>
              <a:t>předmětu, ekvivalentního </a:t>
            </a:r>
            <a:r>
              <a:rPr sz="2000" b="0" dirty="0">
                <a:latin typeface="Arial"/>
                <a:cs typeface="Arial"/>
              </a:rPr>
              <a:t>k </a:t>
            </a:r>
            <a:r>
              <a:rPr sz="2000" b="0" spc="-5" dirty="0">
                <a:latin typeface="Arial"/>
                <a:cs typeface="Arial"/>
              </a:rPr>
              <a:t>vyučovanému programu </a:t>
            </a:r>
            <a:r>
              <a:rPr sz="2000" b="0" spc="-50" dirty="0">
                <a:latin typeface="Arial"/>
                <a:cs typeface="Arial"/>
              </a:rPr>
              <a:t>CŽV, </a:t>
            </a:r>
            <a:r>
              <a:rPr sz="2000" b="0" dirty="0">
                <a:latin typeface="Arial"/>
                <a:cs typeface="Arial"/>
              </a:rPr>
              <a:t>který</a:t>
            </a:r>
            <a:r>
              <a:rPr sz="2000" b="0" spc="-4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může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5"/>
              </a:spcBef>
            </a:pPr>
            <a:r>
              <a:rPr sz="2000" b="0" spc="-5" dirty="0">
                <a:latin typeface="Arial"/>
                <a:cs typeface="Arial"/>
              </a:rPr>
              <a:t>být </a:t>
            </a:r>
            <a:r>
              <a:rPr sz="2000" b="0" dirty="0">
                <a:latin typeface="Arial"/>
                <a:cs typeface="Arial"/>
              </a:rPr>
              <a:t>uznán (stejný </a:t>
            </a:r>
            <a:r>
              <a:rPr sz="2000" b="0" spc="-30" dirty="0">
                <a:latin typeface="Arial"/>
                <a:cs typeface="Arial"/>
              </a:rPr>
              <a:t>název, </a:t>
            </a:r>
            <a:r>
              <a:rPr sz="2000" b="0" dirty="0">
                <a:latin typeface="Arial"/>
                <a:cs typeface="Arial"/>
              </a:rPr>
              <a:t>počet </a:t>
            </a:r>
            <a:r>
              <a:rPr sz="2000" b="0" spc="-5" dirty="0">
                <a:latin typeface="Arial"/>
                <a:cs typeface="Arial"/>
              </a:rPr>
              <a:t>kreditů, garant atp.), popř. uvedení </a:t>
            </a:r>
            <a:r>
              <a:rPr sz="2000" b="0" dirty="0">
                <a:latin typeface="Arial"/>
                <a:cs typeface="Arial"/>
              </a:rPr>
              <a:t>záměnnosti</a:t>
            </a:r>
            <a:r>
              <a:rPr sz="2000" b="0" spc="-254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za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000" b="0" spc="-5" dirty="0">
                <a:latin typeface="Arial"/>
                <a:cs typeface="Arial"/>
              </a:rPr>
              <a:t>předmět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91908" y="4765369"/>
            <a:ext cx="43853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35125" algn="l"/>
                <a:tab pos="2028825" algn="l"/>
                <a:tab pos="3185795" algn="l"/>
              </a:tabLst>
            </a:pP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vyžadováno,	</a:t>
            </a:r>
            <a:r>
              <a:rPr sz="2000" spc="-10" dirty="0">
                <a:solidFill>
                  <a:srgbClr val="003656"/>
                </a:solidFill>
                <a:latin typeface="Arial"/>
                <a:cs typeface="Arial"/>
              </a:rPr>
              <a:t>je	</a:t>
            </a: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označen	příznakem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4448683"/>
            <a:ext cx="580390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656"/>
                </a:solidFill>
                <a:latin typeface="Arial"/>
                <a:cs typeface="Arial"/>
              </a:rPr>
              <a:t>Fakulta </a:t>
            </a:r>
            <a:r>
              <a:rPr sz="2000" b="1" spc="-5" dirty="0">
                <a:solidFill>
                  <a:srgbClr val="003656"/>
                </a:solidFill>
                <a:latin typeface="Arial"/>
                <a:cs typeface="Arial"/>
              </a:rPr>
              <a:t>uznávající </a:t>
            </a:r>
            <a:r>
              <a:rPr sz="2000" b="1" dirty="0">
                <a:solidFill>
                  <a:srgbClr val="003656"/>
                </a:solidFill>
                <a:latin typeface="Arial"/>
                <a:cs typeface="Arial"/>
              </a:rPr>
              <a:t>program do</a:t>
            </a:r>
            <a:r>
              <a:rPr sz="2000" b="1" spc="-60" dirty="0">
                <a:solidFill>
                  <a:srgbClr val="00365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656"/>
                </a:solidFill>
                <a:latin typeface="Arial"/>
                <a:cs typeface="Arial"/>
              </a:rPr>
              <a:t>studia: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D22C40"/>
              </a:buClr>
              <a:buChar char="•"/>
              <a:tabLst>
                <a:tab pos="355600" algn="l"/>
                <a:tab pos="356235" algn="l"/>
                <a:tab pos="1468120" algn="l"/>
                <a:tab pos="1932939" algn="l"/>
                <a:tab pos="3075940" algn="l"/>
                <a:tab pos="3827779" algn="l"/>
                <a:tab pos="4633595" algn="l"/>
                <a:tab pos="5592445" algn="l"/>
              </a:tabLst>
            </a:pP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003656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ěř</a:t>
            </a:r>
            <a:r>
              <a:rPr sz="2000" spc="-10" dirty="0">
                <a:solidFill>
                  <a:srgbClr val="003656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ní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,	že	pr</a:t>
            </a:r>
            <a:r>
              <a:rPr sz="2000" spc="-10" dirty="0">
                <a:solidFill>
                  <a:srgbClr val="00365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g</a:t>
            </a:r>
            <a:r>
              <a:rPr sz="2000" spc="-10" dirty="0">
                <a:solidFill>
                  <a:srgbClr val="00365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am	</a:t>
            </a:r>
            <a:r>
              <a:rPr sz="2000" spc="-10" dirty="0">
                <a:solidFill>
                  <a:srgbClr val="00365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Ž</a:t>
            </a:r>
            <a:r>
              <a:rPr sz="2000" spc="-190" dirty="0">
                <a:solidFill>
                  <a:srgbClr val="00365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,	</a:t>
            </a: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jeho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ž	</a:t>
            </a:r>
            <a:r>
              <a:rPr sz="2000" spc="-15" dirty="0">
                <a:solidFill>
                  <a:srgbClr val="003656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zn</a:t>
            </a:r>
            <a:r>
              <a:rPr sz="2000" spc="-10" dirty="0">
                <a:solidFill>
                  <a:srgbClr val="003656"/>
                </a:solidFill>
                <a:latin typeface="Arial"/>
                <a:cs typeface="Arial"/>
              </a:rPr>
              <a:t>á</a:t>
            </a: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í	</a:t>
            </a: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je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„uznatelnosti ,“nebo se </a:t>
            </a: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jedná 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o program s</a:t>
            </a:r>
            <a:r>
              <a:rPr sz="2000" spc="-175" dirty="0">
                <a:solidFill>
                  <a:srgbClr val="00365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MC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5399938"/>
            <a:ext cx="877379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D22C40"/>
              </a:buClr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vyhledání odpovídajícího 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studijního </a:t>
            </a: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předmětu 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+ </a:t>
            </a: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jeho zaevidování 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do</a:t>
            </a:r>
            <a:r>
              <a:rPr sz="2000" spc="-65" dirty="0">
                <a:solidFill>
                  <a:srgbClr val="00365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studia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D22C40"/>
              </a:buClr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doplnění 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dalších </a:t>
            </a: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náležitostí (úprava 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výše </a:t>
            </a: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kreditů, nastavení</a:t>
            </a:r>
            <a:r>
              <a:rPr sz="2000" spc="-140" dirty="0">
                <a:solidFill>
                  <a:srgbClr val="00365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případné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5"/>
              </a:spcBef>
              <a:tabLst>
                <a:tab pos="1793875" algn="l"/>
              </a:tabLst>
            </a:pP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záměnnosti	</a:t>
            </a: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odpovídající PP 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/ </a:t>
            </a: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PVP 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studijního</a:t>
            </a:r>
            <a:r>
              <a:rPr sz="2000" spc="-125" dirty="0">
                <a:solidFill>
                  <a:srgbClr val="00365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3656"/>
                </a:solidFill>
                <a:latin typeface="Arial"/>
                <a:cs typeface="Arial"/>
              </a:rPr>
              <a:t>plánu)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894" y="2793314"/>
            <a:ext cx="69938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FFFFFF"/>
                </a:solidFill>
                <a:latin typeface="Arial"/>
                <a:cs typeface="Arial"/>
              </a:rPr>
              <a:t>Ekonomické </a:t>
            </a:r>
            <a:r>
              <a:rPr sz="4000" b="0" spc="-10" dirty="0">
                <a:solidFill>
                  <a:srgbClr val="FFFFFF"/>
                </a:solidFill>
                <a:latin typeface="Arial"/>
                <a:cs typeface="Arial"/>
              </a:rPr>
              <a:t>aspekty programů  </a:t>
            </a:r>
            <a:r>
              <a:rPr sz="4000" b="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Arial"/>
                <a:cs typeface="Arial"/>
              </a:rPr>
              <a:t>mikrocertifikátem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233932"/>
            <a:ext cx="3001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Daňový</a:t>
            </a:r>
            <a:r>
              <a:rPr sz="3600" spc="-90" dirty="0"/>
              <a:t> </a:t>
            </a:r>
            <a:r>
              <a:rPr sz="3600" dirty="0"/>
              <a:t>režim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2169922"/>
            <a:ext cx="103600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D2740"/>
                </a:solidFill>
                <a:latin typeface="Arial"/>
                <a:cs typeface="Arial"/>
              </a:rPr>
              <a:t>Programy vedoucí k </a:t>
            </a:r>
            <a:r>
              <a:rPr sz="2400" b="1" dirty="0">
                <a:solidFill>
                  <a:srgbClr val="0D2740"/>
                </a:solidFill>
                <a:latin typeface="Arial"/>
                <a:cs typeface="Arial"/>
              </a:rPr>
              <a:t>získání </a:t>
            </a:r>
            <a:r>
              <a:rPr sz="2400" b="1" spc="-5" dirty="0">
                <a:solidFill>
                  <a:srgbClr val="0D2740"/>
                </a:solidFill>
                <a:latin typeface="Arial"/>
                <a:cs typeface="Arial"/>
              </a:rPr>
              <a:t>MC </a:t>
            </a:r>
            <a:r>
              <a:rPr sz="2400" b="1" dirty="0">
                <a:solidFill>
                  <a:srgbClr val="0D2740"/>
                </a:solidFill>
                <a:latin typeface="Arial"/>
                <a:cs typeface="Arial"/>
              </a:rPr>
              <a:t>jsou zařazeny </a:t>
            </a:r>
            <a:r>
              <a:rPr sz="2400" b="1" spc="-5" dirty="0">
                <a:solidFill>
                  <a:srgbClr val="0D2740"/>
                </a:solidFill>
                <a:latin typeface="Arial"/>
                <a:cs typeface="Arial"/>
              </a:rPr>
              <a:t>do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hlavní činnosti</a:t>
            </a:r>
            <a:r>
              <a:rPr sz="2400" b="1" spc="-5" dirty="0">
                <a:solidFill>
                  <a:srgbClr val="0D2740"/>
                </a:solidFill>
                <a:latin typeface="Arial"/>
                <a:cs typeface="Arial"/>
              </a:rPr>
              <a:t>,  ekonomické a nehospodářské. Současně </a:t>
            </a:r>
            <a:r>
              <a:rPr sz="2400" b="1" dirty="0">
                <a:solidFill>
                  <a:srgbClr val="0D2740"/>
                </a:solidFill>
                <a:latin typeface="Arial"/>
                <a:cs typeface="Arial"/>
              </a:rPr>
              <a:t>se jedná o </a:t>
            </a:r>
            <a:r>
              <a:rPr sz="2400" b="1" spc="-5" dirty="0">
                <a:solidFill>
                  <a:srgbClr val="0D2740"/>
                </a:solidFill>
                <a:latin typeface="Arial"/>
                <a:cs typeface="Arial"/>
              </a:rPr>
              <a:t>plnění  osvobozené od daně bez nároku na </a:t>
            </a:r>
            <a:r>
              <a:rPr sz="2400" b="1" spc="-10" dirty="0">
                <a:solidFill>
                  <a:srgbClr val="0D2740"/>
                </a:solidFill>
                <a:latin typeface="Arial"/>
                <a:cs typeface="Arial"/>
              </a:rPr>
              <a:t>odpočet </a:t>
            </a:r>
            <a:r>
              <a:rPr sz="2400" b="1" spc="-5" dirty="0">
                <a:solidFill>
                  <a:srgbClr val="0D2740"/>
                </a:solidFill>
                <a:latin typeface="Arial"/>
                <a:cs typeface="Arial"/>
              </a:rPr>
              <a:t>daně </a:t>
            </a:r>
            <a:r>
              <a:rPr sz="2400" b="1" spc="-10" dirty="0">
                <a:solidFill>
                  <a:srgbClr val="0D2740"/>
                </a:solidFill>
                <a:latin typeface="Arial"/>
                <a:cs typeface="Arial"/>
              </a:rPr>
              <a:t>dle </a:t>
            </a:r>
            <a:r>
              <a:rPr sz="2400" b="1" dirty="0">
                <a:solidFill>
                  <a:srgbClr val="0D2740"/>
                </a:solidFill>
                <a:latin typeface="Arial"/>
                <a:cs typeface="Arial"/>
              </a:rPr>
              <a:t>§ </a:t>
            </a:r>
            <a:r>
              <a:rPr sz="2400" b="1" spc="-5" dirty="0">
                <a:solidFill>
                  <a:srgbClr val="0D2740"/>
                </a:solidFill>
                <a:latin typeface="Arial"/>
                <a:cs typeface="Arial"/>
              </a:rPr>
              <a:t>57 odst. </a:t>
            </a:r>
            <a:r>
              <a:rPr sz="2400" b="1" dirty="0">
                <a:solidFill>
                  <a:srgbClr val="0D2740"/>
                </a:solidFill>
                <a:latin typeface="Arial"/>
                <a:cs typeface="Arial"/>
              </a:rPr>
              <a:t>1  písm. </a:t>
            </a:r>
            <a:r>
              <a:rPr sz="2400" b="1" spc="-5" dirty="0">
                <a:solidFill>
                  <a:srgbClr val="0D2740"/>
                </a:solidFill>
                <a:latin typeface="Arial"/>
                <a:cs typeface="Arial"/>
              </a:rPr>
              <a:t>c) bod 2 zákona č. 235/2004 Sb. </a:t>
            </a:r>
            <a:r>
              <a:rPr sz="2400" b="1" dirty="0">
                <a:solidFill>
                  <a:srgbClr val="0D2740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srgbClr val="0D2740"/>
                </a:solidFill>
                <a:latin typeface="Arial"/>
                <a:cs typeface="Arial"/>
              </a:rPr>
              <a:t>dani </a:t>
            </a:r>
            <a:r>
              <a:rPr sz="2400" b="1" dirty="0">
                <a:solidFill>
                  <a:srgbClr val="0D2740"/>
                </a:solidFill>
                <a:latin typeface="Arial"/>
                <a:cs typeface="Arial"/>
              </a:rPr>
              <a:t>z přidané</a:t>
            </a:r>
            <a:r>
              <a:rPr sz="2400" b="1" spc="-30" dirty="0">
                <a:solidFill>
                  <a:srgbClr val="0D2740"/>
                </a:solidFill>
                <a:latin typeface="Arial"/>
                <a:cs typeface="Arial"/>
              </a:rPr>
              <a:t> hodnoty.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9787" y="1319529"/>
            <a:ext cx="3378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Fixní režie</a:t>
            </a:r>
            <a:r>
              <a:rPr sz="3600" spc="-105" dirty="0"/>
              <a:t> </a:t>
            </a:r>
            <a:r>
              <a:rPr sz="3600" spc="-5" dirty="0"/>
              <a:t>RUK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95578" y="4296536"/>
            <a:ext cx="204723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Od AR</a:t>
            </a:r>
            <a:r>
              <a:rPr sz="2000" spc="-195" dirty="0">
                <a:solidFill>
                  <a:srgbClr val="00365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2025/2026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4314" y="4806661"/>
            <a:ext cx="8932167" cy="1437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7122" y="4840554"/>
            <a:ext cx="8826754" cy="1332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7122" y="4837429"/>
            <a:ext cx="0" cy="1339215"/>
          </a:xfrm>
          <a:custGeom>
            <a:avLst/>
            <a:gdLst/>
            <a:ahLst/>
            <a:cxnLst/>
            <a:rect l="l" t="t" r="r" b="b"/>
            <a:pathLst>
              <a:path h="1339214">
                <a:moveTo>
                  <a:pt x="0" y="0"/>
                </a:moveTo>
                <a:lnTo>
                  <a:pt x="0" y="1338656"/>
                </a:lnTo>
              </a:path>
            </a:pathLst>
          </a:custGeom>
          <a:ln w="6350">
            <a:solidFill>
              <a:srgbClr val="EA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83902" y="4837429"/>
            <a:ext cx="0" cy="1339215"/>
          </a:xfrm>
          <a:custGeom>
            <a:avLst/>
            <a:gdLst/>
            <a:ahLst/>
            <a:cxnLst/>
            <a:rect l="l" t="t" r="r" b="b"/>
            <a:pathLst>
              <a:path h="1339214">
                <a:moveTo>
                  <a:pt x="0" y="0"/>
                </a:moveTo>
                <a:lnTo>
                  <a:pt x="0" y="1338656"/>
                </a:lnTo>
              </a:path>
            </a:pathLst>
          </a:custGeom>
          <a:ln w="6350">
            <a:solidFill>
              <a:srgbClr val="EA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3947" y="4840604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29" y="0"/>
                </a:lnTo>
              </a:path>
            </a:pathLst>
          </a:custGeom>
          <a:ln w="6350">
            <a:solidFill>
              <a:srgbClr val="EA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3947" y="61729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29" y="0"/>
                </a:lnTo>
              </a:path>
            </a:pathLst>
          </a:custGeom>
          <a:ln w="6350">
            <a:solidFill>
              <a:srgbClr val="EA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645157" y="5136619"/>
          <a:ext cx="8239125" cy="10362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3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1295" algn="ctr">
                        <a:lnSpc>
                          <a:spcPts val="155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ÚČASTNÍK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CŽV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STUDENT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20383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mimo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svůj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studijní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ts val="155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STUDENT UK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 rámci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svého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10033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studijního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9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FIXNÍ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REŽIE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8745" marB="0"/>
                </a:tc>
                <a:tc>
                  <a:txBody>
                    <a:bodyPr/>
                    <a:lstStyle/>
                    <a:p>
                      <a:pPr marL="91313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300,00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Kč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8745" marB="0"/>
                </a:tc>
                <a:tc>
                  <a:txBody>
                    <a:bodyPr/>
                    <a:lstStyle/>
                    <a:p>
                      <a:pPr marR="10223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100,00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Kč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87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990701" y="2235200"/>
            <a:ext cx="16122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LS</a:t>
            </a:r>
            <a:r>
              <a:rPr sz="2000" spc="-60" dirty="0">
                <a:solidFill>
                  <a:srgbClr val="00365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656"/>
                </a:solidFill>
                <a:latin typeface="Arial"/>
                <a:cs typeface="Arial"/>
              </a:rPr>
              <a:t>2024/2025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0598" y="2793482"/>
            <a:ext cx="8932167" cy="1397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3457" y="2828289"/>
            <a:ext cx="8826754" cy="1291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457" y="2825114"/>
            <a:ext cx="0" cy="1298575"/>
          </a:xfrm>
          <a:custGeom>
            <a:avLst/>
            <a:gdLst/>
            <a:ahLst/>
            <a:cxnLst/>
            <a:rect l="l" t="t" r="r" b="b"/>
            <a:pathLst>
              <a:path h="1298575">
                <a:moveTo>
                  <a:pt x="0" y="0"/>
                </a:moveTo>
                <a:lnTo>
                  <a:pt x="0" y="1298067"/>
                </a:lnTo>
              </a:path>
            </a:pathLst>
          </a:custGeom>
          <a:ln w="6350">
            <a:solidFill>
              <a:srgbClr val="EA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0282" y="2828289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078" y="0"/>
                </a:lnTo>
              </a:path>
            </a:pathLst>
          </a:custGeom>
          <a:ln w="6350">
            <a:solidFill>
              <a:srgbClr val="EA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0282" y="4120007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078" y="0"/>
                </a:lnTo>
              </a:path>
            </a:pathLst>
          </a:custGeom>
          <a:ln w="6350">
            <a:solidFill>
              <a:srgbClr val="EA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631695" y="2828289"/>
          <a:ext cx="8239125" cy="1291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2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1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20002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ÚČASTNÍK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CŽV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STUDENT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20129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mimo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svůj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studijní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525145" marR="273685" indent="-303530">
                        <a:lnSpc>
                          <a:spcPct val="150000"/>
                        </a:lnSpc>
                        <a:spcBef>
                          <a:spcPts val="107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STUDENT UK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rámci svého  studijního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R w="6350">
                      <a:solidFill>
                        <a:srgbClr val="EABDC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FIXNÍ REŽIE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7475" marB="0"/>
                </a:tc>
                <a:tc>
                  <a:txBody>
                    <a:bodyPr/>
                    <a:lstStyle/>
                    <a:p>
                      <a:pPr marL="91440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100,00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Kč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7475" marB="0"/>
                </a:tc>
                <a:tc>
                  <a:txBody>
                    <a:bodyPr/>
                    <a:lstStyle/>
                    <a:p>
                      <a:pPr marR="10223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100,00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Kč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R w="6350">
                      <a:solidFill>
                        <a:srgbClr val="EABDC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549400"/>
            <a:ext cx="597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Pravidla </a:t>
            </a:r>
            <a:r>
              <a:rPr sz="3600" dirty="0"/>
              <a:t>pro odvádění</a:t>
            </a:r>
            <a:r>
              <a:rPr sz="3600" spc="-50" dirty="0"/>
              <a:t> </a:t>
            </a:r>
            <a:r>
              <a:rPr sz="3600" dirty="0"/>
              <a:t>režie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2521076"/>
            <a:ext cx="10076815" cy="3780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45465" indent="-343535">
              <a:lnSpc>
                <a:spcPct val="114100"/>
              </a:lnSpc>
              <a:spcBef>
                <a:spcPts val="100"/>
              </a:spcBef>
              <a:buClr>
                <a:srgbClr val="D22C40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Poplatek bude </a:t>
            </a:r>
            <a:r>
              <a:rPr sz="2400" b="1" dirty="0">
                <a:solidFill>
                  <a:srgbClr val="003656"/>
                </a:solidFill>
                <a:latin typeface="Arial"/>
                <a:cs typeface="Arial"/>
              </a:rPr>
              <a:t>zúčtován </a:t>
            </a:r>
            <a:r>
              <a:rPr sz="2400" b="1" spc="-5" dirty="0">
                <a:solidFill>
                  <a:srgbClr val="003656"/>
                </a:solidFill>
                <a:latin typeface="Arial"/>
                <a:cs typeface="Arial"/>
              </a:rPr>
              <a:t>Centrem CŽV UK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na základě zaevidování  účastníků do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SIS a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nahlášení počtu účastníků dle jednotlivých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typů 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(veřejnost/student UK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mimo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svůj studijní program, student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v rámci  studijního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 programu).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13999"/>
              </a:lnSpc>
              <a:spcBef>
                <a:spcPts val="5"/>
              </a:spcBef>
              <a:buClr>
                <a:srgbClr val="D22C40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Režie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je </a:t>
            </a:r>
            <a:r>
              <a:rPr sz="2400" spc="-10" dirty="0">
                <a:solidFill>
                  <a:srgbClr val="003656"/>
                </a:solidFill>
                <a:latin typeface="Arial"/>
                <a:cs typeface="Arial"/>
              </a:rPr>
              <a:t>odváděna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na základě </a:t>
            </a:r>
            <a:r>
              <a:rPr sz="2400" b="1" spc="-5" dirty="0">
                <a:solidFill>
                  <a:srgbClr val="003656"/>
                </a:solidFill>
                <a:latin typeface="Arial"/>
                <a:cs typeface="Arial"/>
              </a:rPr>
              <a:t>interního dokladu/faktury </a:t>
            </a:r>
            <a:r>
              <a:rPr sz="2400" b="1" spc="-10" dirty="0">
                <a:solidFill>
                  <a:srgbClr val="003656"/>
                </a:solidFill>
                <a:latin typeface="Arial"/>
                <a:cs typeface="Arial"/>
              </a:rPr>
              <a:t>typu </a:t>
            </a:r>
            <a:r>
              <a:rPr sz="2400" b="1" dirty="0">
                <a:solidFill>
                  <a:srgbClr val="003656"/>
                </a:solidFill>
                <a:latin typeface="Arial"/>
                <a:cs typeface="Arial"/>
              </a:rPr>
              <a:t>B 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vystavené Centrem celoživotního vzdělávání UK </a:t>
            </a:r>
            <a:r>
              <a:rPr sz="2400" b="1" spc="-5" dirty="0">
                <a:solidFill>
                  <a:srgbClr val="003656"/>
                </a:solidFill>
                <a:latin typeface="Arial"/>
                <a:cs typeface="Arial"/>
              </a:rPr>
              <a:t>zpravidla </a:t>
            </a:r>
            <a:r>
              <a:rPr sz="2400" b="1" dirty="0">
                <a:solidFill>
                  <a:srgbClr val="003656"/>
                </a:solidFill>
                <a:latin typeface="Arial"/>
                <a:cs typeface="Arial"/>
              </a:rPr>
              <a:t>při </a:t>
            </a:r>
            <a:r>
              <a:rPr sz="2400" b="1" spc="-5" dirty="0">
                <a:solidFill>
                  <a:srgbClr val="003656"/>
                </a:solidFill>
                <a:latin typeface="Arial"/>
                <a:cs typeface="Arial"/>
              </a:rPr>
              <a:t>zahájení  programu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795020" indent="-343535">
              <a:lnSpc>
                <a:spcPts val="3290"/>
              </a:lnSpc>
              <a:spcBef>
                <a:spcPts val="165"/>
              </a:spcBef>
              <a:buClr>
                <a:srgbClr val="D22C40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V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případě programů realizovaných pro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studenty v rámci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studijních  programů bude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režie zúčtována zpětně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po </a:t>
            </a:r>
            <a:r>
              <a:rPr sz="2400" dirty="0">
                <a:solidFill>
                  <a:srgbClr val="003656"/>
                </a:solidFill>
                <a:latin typeface="Arial"/>
                <a:cs typeface="Arial"/>
              </a:rPr>
              <a:t>vydání</a:t>
            </a:r>
            <a:r>
              <a:rPr sz="2400" spc="20" dirty="0">
                <a:solidFill>
                  <a:srgbClr val="00365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656"/>
                </a:solidFill>
                <a:latin typeface="Arial"/>
                <a:cs typeface="Arial"/>
              </a:rPr>
              <a:t>mikrocertifikátu.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97879" y="311819"/>
            <a:ext cx="584119" cy="578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1304" y="573772"/>
            <a:ext cx="46990" cy="27940"/>
          </a:xfrm>
          <a:custGeom>
            <a:avLst/>
            <a:gdLst/>
            <a:ahLst/>
            <a:cxnLst/>
            <a:rect l="l" t="t" r="r" b="b"/>
            <a:pathLst>
              <a:path w="46990" h="27940">
                <a:moveTo>
                  <a:pt x="46878" y="0"/>
                </a:moveTo>
                <a:lnTo>
                  <a:pt x="0" y="0"/>
                </a:lnTo>
                <a:lnTo>
                  <a:pt x="0" y="741"/>
                </a:lnTo>
                <a:lnTo>
                  <a:pt x="871" y="3812"/>
                </a:lnTo>
                <a:lnTo>
                  <a:pt x="2788" y="10849"/>
                </a:lnTo>
                <a:lnTo>
                  <a:pt x="4705" y="20255"/>
                </a:lnTo>
                <a:lnTo>
                  <a:pt x="5332" y="27571"/>
                </a:lnTo>
                <a:lnTo>
                  <a:pt x="43991" y="11331"/>
                </a:lnTo>
                <a:lnTo>
                  <a:pt x="44090" y="10849"/>
                </a:lnTo>
                <a:lnTo>
                  <a:pt x="46007" y="3812"/>
                </a:lnTo>
                <a:lnTo>
                  <a:pt x="46878" y="741"/>
                </a:lnTo>
                <a:lnTo>
                  <a:pt x="46878" y="0"/>
                </a:lnTo>
                <a:close/>
              </a:path>
            </a:pathLst>
          </a:custGeom>
          <a:solidFill>
            <a:srgbClr val="003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72900" y="312561"/>
            <a:ext cx="325120" cy="165100"/>
          </a:xfrm>
          <a:custGeom>
            <a:avLst/>
            <a:gdLst/>
            <a:ahLst/>
            <a:cxnLst/>
            <a:rect l="l" t="t" r="r" b="b"/>
            <a:pathLst>
              <a:path w="325120" h="165100">
                <a:moveTo>
                  <a:pt x="275362" y="157332"/>
                </a:moveTo>
                <a:lnTo>
                  <a:pt x="49892" y="157332"/>
                </a:lnTo>
                <a:lnTo>
                  <a:pt x="75308" y="160524"/>
                </a:lnTo>
                <a:lnTo>
                  <a:pt x="102778" y="162847"/>
                </a:lnTo>
                <a:lnTo>
                  <a:pt x="131984" y="164267"/>
                </a:lnTo>
                <a:lnTo>
                  <a:pt x="162612" y="164747"/>
                </a:lnTo>
                <a:lnTo>
                  <a:pt x="193257" y="164214"/>
                </a:lnTo>
                <a:lnTo>
                  <a:pt x="222473" y="162708"/>
                </a:lnTo>
                <a:lnTo>
                  <a:pt x="249946" y="160368"/>
                </a:lnTo>
                <a:lnTo>
                  <a:pt x="275362" y="157332"/>
                </a:lnTo>
                <a:close/>
              </a:path>
              <a:path w="325120" h="165100">
                <a:moveTo>
                  <a:pt x="88330" y="102766"/>
                </a:moveTo>
                <a:lnTo>
                  <a:pt x="40597" y="102766"/>
                </a:lnTo>
                <a:lnTo>
                  <a:pt x="44585" y="111696"/>
                </a:lnTo>
                <a:lnTo>
                  <a:pt x="47475" y="120868"/>
                </a:lnTo>
                <a:lnTo>
                  <a:pt x="49276" y="130535"/>
                </a:lnTo>
                <a:lnTo>
                  <a:pt x="49892" y="140616"/>
                </a:lnTo>
                <a:lnTo>
                  <a:pt x="49892" y="145807"/>
                </a:lnTo>
                <a:lnTo>
                  <a:pt x="49520" y="150658"/>
                </a:lnTo>
                <a:lnTo>
                  <a:pt x="48405" y="155478"/>
                </a:lnTo>
                <a:lnTo>
                  <a:pt x="48405" y="156220"/>
                </a:lnTo>
                <a:lnTo>
                  <a:pt x="48776" y="157332"/>
                </a:lnTo>
                <a:lnTo>
                  <a:pt x="276106" y="157332"/>
                </a:lnTo>
                <a:lnTo>
                  <a:pt x="276850" y="156220"/>
                </a:lnTo>
                <a:lnTo>
                  <a:pt x="276850" y="155478"/>
                </a:lnTo>
                <a:lnTo>
                  <a:pt x="275362" y="145807"/>
                </a:lnTo>
                <a:lnTo>
                  <a:pt x="275362" y="140616"/>
                </a:lnTo>
                <a:lnTo>
                  <a:pt x="275978" y="130483"/>
                </a:lnTo>
                <a:lnTo>
                  <a:pt x="277779" y="120729"/>
                </a:lnTo>
                <a:lnTo>
                  <a:pt x="280696" y="111457"/>
                </a:lnTo>
                <a:lnTo>
                  <a:pt x="283812" y="104620"/>
                </a:lnTo>
                <a:lnTo>
                  <a:pt x="224394" y="104620"/>
                </a:lnTo>
                <a:lnTo>
                  <a:pt x="222167" y="104249"/>
                </a:lnTo>
                <a:lnTo>
                  <a:pt x="100489" y="104249"/>
                </a:lnTo>
                <a:lnTo>
                  <a:pt x="89376" y="103102"/>
                </a:lnTo>
                <a:lnTo>
                  <a:pt x="88330" y="102766"/>
                </a:lnTo>
                <a:close/>
              </a:path>
              <a:path w="325120" h="165100">
                <a:moveTo>
                  <a:pt x="322729" y="102766"/>
                </a:moveTo>
                <a:lnTo>
                  <a:pt x="284658" y="102766"/>
                </a:lnTo>
                <a:lnTo>
                  <a:pt x="286517" y="106505"/>
                </a:lnTo>
                <a:lnTo>
                  <a:pt x="289491" y="109471"/>
                </a:lnTo>
                <a:lnTo>
                  <a:pt x="293209" y="111696"/>
                </a:lnTo>
                <a:lnTo>
                  <a:pt x="301372" y="114378"/>
                </a:lnTo>
                <a:lnTo>
                  <a:pt x="309596" y="113685"/>
                </a:lnTo>
                <a:lnTo>
                  <a:pt x="316977" y="109858"/>
                </a:lnTo>
                <a:lnTo>
                  <a:pt x="322613" y="103137"/>
                </a:lnTo>
                <a:lnTo>
                  <a:pt x="322729" y="102766"/>
                </a:lnTo>
                <a:close/>
              </a:path>
              <a:path w="325120" h="165100">
                <a:moveTo>
                  <a:pt x="19373" y="34512"/>
                </a:moveTo>
                <a:lnTo>
                  <a:pt x="17301" y="43573"/>
                </a:lnTo>
                <a:lnTo>
                  <a:pt x="16781" y="51939"/>
                </a:lnTo>
                <a:lnTo>
                  <a:pt x="16734" y="52962"/>
                </a:lnTo>
                <a:lnTo>
                  <a:pt x="17752" y="62160"/>
                </a:lnTo>
                <a:lnTo>
                  <a:pt x="20488" y="71250"/>
                </a:lnTo>
                <a:lnTo>
                  <a:pt x="17142" y="71250"/>
                </a:lnTo>
                <a:lnTo>
                  <a:pt x="0" y="95177"/>
                </a:lnTo>
                <a:lnTo>
                  <a:pt x="2641" y="103137"/>
                </a:lnTo>
                <a:lnTo>
                  <a:pt x="8277" y="109649"/>
                </a:lnTo>
                <a:lnTo>
                  <a:pt x="15658" y="113407"/>
                </a:lnTo>
                <a:lnTo>
                  <a:pt x="23882" y="114169"/>
                </a:lnTo>
                <a:lnTo>
                  <a:pt x="32045" y="111696"/>
                </a:lnTo>
                <a:lnTo>
                  <a:pt x="35763" y="109471"/>
                </a:lnTo>
                <a:lnTo>
                  <a:pt x="38738" y="106505"/>
                </a:lnTo>
                <a:lnTo>
                  <a:pt x="40597" y="102766"/>
                </a:lnTo>
                <a:lnTo>
                  <a:pt x="88330" y="102766"/>
                </a:lnTo>
                <a:lnTo>
                  <a:pt x="79094" y="99800"/>
                </a:lnTo>
                <a:lnTo>
                  <a:pt x="69928" y="94551"/>
                </a:lnTo>
                <a:lnTo>
                  <a:pt x="62162" y="87564"/>
                </a:lnTo>
                <a:lnTo>
                  <a:pt x="75810" y="87564"/>
                </a:lnTo>
                <a:lnTo>
                  <a:pt x="79296" y="85710"/>
                </a:lnTo>
                <a:lnTo>
                  <a:pt x="85802" y="80090"/>
                </a:lnTo>
                <a:lnTo>
                  <a:pt x="89520" y="72729"/>
                </a:lnTo>
                <a:lnTo>
                  <a:pt x="90171" y="64528"/>
                </a:lnTo>
                <a:lnTo>
                  <a:pt x="87475" y="56388"/>
                </a:lnTo>
                <a:lnTo>
                  <a:pt x="85865" y="54534"/>
                </a:lnTo>
                <a:lnTo>
                  <a:pt x="50635" y="54534"/>
                </a:lnTo>
                <a:lnTo>
                  <a:pt x="44186" y="47443"/>
                </a:lnTo>
                <a:lnTo>
                  <a:pt x="36689" y="41743"/>
                </a:lnTo>
                <a:lnTo>
                  <a:pt x="28349" y="37432"/>
                </a:lnTo>
                <a:lnTo>
                  <a:pt x="19373" y="34512"/>
                </a:lnTo>
                <a:close/>
              </a:path>
              <a:path w="325120" h="165100">
                <a:moveTo>
                  <a:pt x="324419" y="87935"/>
                </a:moveTo>
                <a:lnTo>
                  <a:pt x="262721" y="87935"/>
                </a:lnTo>
                <a:lnTo>
                  <a:pt x="254732" y="94922"/>
                </a:lnTo>
                <a:lnTo>
                  <a:pt x="245498" y="100171"/>
                </a:lnTo>
                <a:lnTo>
                  <a:pt x="235293" y="103473"/>
                </a:lnTo>
                <a:lnTo>
                  <a:pt x="224394" y="104620"/>
                </a:lnTo>
                <a:lnTo>
                  <a:pt x="283812" y="104620"/>
                </a:lnTo>
                <a:lnTo>
                  <a:pt x="284658" y="102766"/>
                </a:lnTo>
                <a:lnTo>
                  <a:pt x="322729" y="102766"/>
                </a:lnTo>
                <a:lnTo>
                  <a:pt x="325094" y="95177"/>
                </a:lnTo>
                <a:lnTo>
                  <a:pt x="324419" y="87935"/>
                </a:lnTo>
                <a:close/>
              </a:path>
              <a:path w="325120" h="165100">
                <a:moveTo>
                  <a:pt x="174169" y="66801"/>
                </a:moveTo>
                <a:lnTo>
                  <a:pt x="151829" y="66801"/>
                </a:lnTo>
                <a:lnTo>
                  <a:pt x="144021" y="81568"/>
                </a:lnTo>
                <a:lnTo>
                  <a:pt x="132305" y="93450"/>
                </a:lnTo>
                <a:lnTo>
                  <a:pt x="117517" y="101370"/>
                </a:lnTo>
                <a:lnTo>
                  <a:pt x="100489" y="104249"/>
                </a:lnTo>
                <a:lnTo>
                  <a:pt x="222167" y="104249"/>
                </a:lnTo>
                <a:lnTo>
                  <a:pt x="207383" y="101787"/>
                </a:lnTo>
                <a:lnTo>
                  <a:pt x="192716" y="93914"/>
                </a:lnTo>
                <a:lnTo>
                  <a:pt x="181332" y="81939"/>
                </a:lnTo>
                <a:lnTo>
                  <a:pt x="174169" y="66801"/>
                </a:lnTo>
                <a:close/>
              </a:path>
              <a:path w="325120" h="165100">
                <a:moveTo>
                  <a:pt x="75810" y="87564"/>
                </a:moveTo>
                <a:lnTo>
                  <a:pt x="62162" y="87564"/>
                </a:lnTo>
                <a:lnTo>
                  <a:pt x="67739" y="89418"/>
                </a:lnTo>
                <a:lnTo>
                  <a:pt x="73719" y="88677"/>
                </a:lnTo>
                <a:lnTo>
                  <a:pt x="75810" y="87564"/>
                </a:lnTo>
                <a:close/>
              </a:path>
              <a:path w="325120" h="165100">
                <a:moveTo>
                  <a:pt x="258661" y="45549"/>
                </a:moveTo>
                <a:lnTo>
                  <a:pt x="250436" y="46238"/>
                </a:lnTo>
                <a:lnTo>
                  <a:pt x="243047" y="50056"/>
                </a:lnTo>
                <a:lnTo>
                  <a:pt x="237407" y="56759"/>
                </a:lnTo>
                <a:lnTo>
                  <a:pt x="234711" y="64951"/>
                </a:lnTo>
                <a:lnTo>
                  <a:pt x="235362" y="73239"/>
                </a:lnTo>
                <a:lnTo>
                  <a:pt x="239080" y="80618"/>
                </a:lnTo>
                <a:lnTo>
                  <a:pt x="245587" y="86081"/>
                </a:lnTo>
                <a:lnTo>
                  <a:pt x="250792" y="89047"/>
                </a:lnTo>
                <a:lnTo>
                  <a:pt x="257144" y="89418"/>
                </a:lnTo>
                <a:lnTo>
                  <a:pt x="262721" y="87935"/>
                </a:lnTo>
                <a:lnTo>
                  <a:pt x="324419" y="87935"/>
                </a:lnTo>
                <a:lnTo>
                  <a:pt x="304394" y="71621"/>
                </a:lnTo>
                <a:lnTo>
                  <a:pt x="306974" y="62322"/>
                </a:lnTo>
                <a:lnTo>
                  <a:pt x="307802" y="54905"/>
                </a:lnTo>
                <a:lnTo>
                  <a:pt x="274247" y="54905"/>
                </a:lnTo>
                <a:lnTo>
                  <a:pt x="272388" y="52310"/>
                </a:lnTo>
                <a:lnTo>
                  <a:pt x="270157" y="49714"/>
                </a:lnTo>
                <a:lnTo>
                  <a:pt x="266811" y="48231"/>
                </a:lnTo>
                <a:lnTo>
                  <a:pt x="258661" y="45549"/>
                </a:lnTo>
                <a:close/>
              </a:path>
              <a:path w="325120" h="165100">
                <a:moveTo>
                  <a:pt x="139559" y="30434"/>
                </a:moveTo>
                <a:lnTo>
                  <a:pt x="114617" y="51939"/>
                </a:lnTo>
                <a:lnTo>
                  <a:pt x="116319" y="60322"/>
                </a:lnTo>
                <a:lnTo>
                  <a:pt x="120954" y="67168"/>
                </a:lnTo>
                <a:lnTo>
                  <a:pt x="127819" y="71783"/>
                </a:lnTo>
                <a:lnTo>
                  <a:pt x="136213" y="73475"/>
                </a:lnTo>
                <a:lnTo>
                  <a:pt x="142162" y="73475"/>
                </a:lnTo>
                <a:lnTo>
                  <a:pt x="147739" y="70879"/>
                </a:lnTo>
                <a:lnTo>
                  <a:pt x="151829" y="66801"/>
                </a:lnTo>
                <a:lnTo>
                  <a:pt x="205293" y="66801"/>
                </a:lnTo>
                <a:lnTo>
                  <a:pt x="209679" y="60322"/>
                </a:lnTo>
                <a:lnTo>
                  <a:pt x="211380" y="51939"/>
                </a:lnTo>
                <a:lnTo>
                  <a:pt x="209679" y="43573"/>
                </a:lnTo>
                <a:lnTo>
                  <a:pt x="205044" y="36737"/>
                </a:lnTo>
                <a:lnTo>
                  <a:pt x="198972" y="32659"/>
                </a:lnTo>
                <a:lnTo>
                  <a:pt x="145880" y="32659"/>
                </a:lnTo>
                <a:lnTo>
                  <a:pt x="142906" y="31176"/>
                </a:lnTo>
                <a:lnTo>
                  <a:pt x="139559" y="30434"/>
                </a:lnTo>
                <a:close/>
              </a:path>
              <a:path w="325120" h="165100">
                <a:moveTo>
                  <a:pt x="205293" y="66801"/>
                </a:moveTo>
                <a:lnTo>
                  <a:pt x="174169" y="66801"/>
                </a:lnTo>
                <a:lnTo>
                  <a:pt x="178259" y="70879"/>
                </a:lnTo>
                <a:lnTo>
                  <a:pt x="183464" y="73475"/>
                </a:lnTo>
                <a:lnTo>
                  <a:pt x="189785" y="73475"/>
                </a:lnTo>
                <a:lnTo>
                  <a:pt x="198178" y="71783"/>
                </a:lnTo>
                <a:lnTo>
                  <a:pt x="205044" y="67168"/>
                </a:lnTo>
                <a:lnTo>
                  <a:pt x="205293" y="66801"/>
                </a:lnTo>
                <a:close/>
              </a:path>
              <a:path w="325120" h="165100">
                <a:moveTo>
                  <a:pt x="305510" y="34883"/>
                </a:moveTo>
                <a:lnTo>
                  <a:pt x="296743" y="37803"/>
                </a:lnTo>
                <a:lnTo>
                  <a:pt x="288472" y="42113"/>
                </a:lnTo>
                <a:lnTo>
                  <a:pt x="280862" y="47860"/>
                </a:lnTo>
                <a:lnTo>
                  <a:pt x="274247" y="54905"/>
                </a:lnTo>
                <a:lnTo>
                  <a:pt x="307802" y="54905"/>
                </a:lnTo>
                <a:lnTo>
                  <a:pt x="308019" y="52963"/>
                </a:lnTo>
                <a:lnTo>
                  <a:pt x="307618" y="45387"/>
                </a:lnTo>
                <a:lnTo>
                  <a:pt x="307492" y="43573"/>
                </a:lnTo>
                <a:lnTo>
                  <a:pt x="305510" y="34883"/>
                </a:lnTo>
                <a:close/>
              </a:path>
              <a:path w="325120" h="165100">
                <a:moveTo>
                  <a:pt x="66221" y="45387"/>
                </a:moveTo>
                <a:lnTo>
                  <a:pt x="58072" y="47860"/>
                </a:lnTo>
                <a:lnTo>
                  <a:pt x="55097" y="49714"/>
                </a:lnTo>
                <a:lnTo>
                  <a:pt x="52494" y="51939"/>
                </a:lnTo>
                <a:lnTo>
                  <a:pt x="50635" y="54534"/>
                </a:lnTo>
                <a:lnTo>
                  <a:pt x="85865" y="54534"/>
                </a:lnTo>
                <a:lnTo>
                  <a:pt x="81835" y="49894"/>
                </a:lnTo>
                <a:lnTo>
                  <a:pt x="74447" y="46146"/>
                </a:lnTo>
                <a:lnTo>
                  <a:pt x="66221" y="45387"/>
                </a:lnTo>
                <a:close/>
              </a:path>
              <a:path w="325120" h="165100">
                <a:moveTo>
                  <a:pt x="162983" y="0"/>
                </a:moveTo>
                <a:lnTo>
                  <a:pt x="156651" y="6875"/>
                </a:lnTo>
                <a:lnTo>
                  <a:pt x="151643" y="14661"/>
                </a:lnTo>
                <a:lnTo>
                  <a:pt x="148030" y="23280"/>
                </a:lnTo>
                <a:lnTo>
                  <a:pt x="145880" y="32659"/>
                </a:lnTo>
                <a:lnTo>
                  <a:pt x="180118" y="32659"/>
                </a:lnTo>
                <a:lnTo>
                  <a:pt x="177915" y="23280"/>
                </a:lnTo>
                <a:lnTo>
                  <a:pt x="174211" y="14661"/>
                </a:lnTo>
                <a:lnTo>
                  <a:pt x="169177" y="6875"/>
                </a:lnTo>
                <a:lnTo>
                  <a:pt x="162983" y="0"/>
                </a:lnTo>
                <a:close/>
              </a:path>
              <a:path w="325120" h="165100">
                <a:moveTo>
                  <a:pt x="189785" y="30434"/>
                </a:moveTo>
                <a:lnTo>
                  <a:pt x="186438" y="30434"/>
                </a:lnTo>
                <a:lnTo>
                  <a:pt x="183092" y="31176"/>
                </a:lnTo>
                <a:lnTo>
                  <a:pt x="180118" y="32659"/>
                </a:lnTo>
                <a:lnTo>
                  <a:pt x="198972" y="32659"/>
                </a:lnTo>
                <a:lnTo>
                  <a:pt x="198178" y="32126"/>
                </a:lnTo>
                <a:lnTo>
                  <a:pt x="189785" y="30434"/>
                </a:lnTo>
                <a:close/>
              </a:path>
            </a:pathLst>
          </a:custGeom>
          <a:solidFill>
            <a:srgbClr val="D22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51639" y="311822"/>
            <a:ext cx="0" cy="364490"/>
          </a:xfrm>
          <a:custGeom>
            <a:avLst/>
            <a:gdLst/>
            <a:ahLst/>
            <a:cxnLst/>
            <a:rect l="l" t="t" r="r" b="b"/>
            <a:pathLst>
              <a:path h="364490">
                <a:moveTo>
                  <a:pt x="0" y="0"/>
                </a:moveTo>
                <a:lnTo>
                  <a:pt x="0" y="364436"/>
                </a:lnTo>
              </a:path>
            </a:pathLst>
          </a:custGeom>
          <a:ln w="6697">
            <a:solidFill>
              <a:srgbClr val="003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8800" y="1578610"/>
          <a:ext cx="10513058" cy="4563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9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197">
                <a:tc gridSpan="4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Doložení</a:t>
                      </a:r>
                      <a:r>
                        <a:rPr sz="1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správní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režie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RUK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programu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8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mikrocertifikátem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6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Název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programu: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9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200" spc="-45" dirty="0">
                          <a:latin typeface="Calibri"/>
                          <a:cs typeface="Calibri"/>
                        </a:rPr>
                        <a:t>Termín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realizace: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200" spc="20" dirty="0">
                          <a:latin typeface="Calibri"/>
                          <a:cs typeface="Calibri"/>
                        </a:rPr>
                        <a:t>Cena 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programu 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pro</a:t>
                      </a:r>
                      <a:r>
                        <a:rPr sz="12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veřejnost: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196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55" dirty="0">
                          <a:latin typeface="Calibri"/>
                          <a:cs typeface="Calibri"/>
                        </a:rPr>
                        <a:t>Typ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účastníka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Režie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RUK na</a:t>
                      </a:r>
                      <a:r>
                        <a:rPr sz="12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osobu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Počet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osob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Režie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za</a:t>
                      </a:r>
                      <a:r>
                        <a:rPr sz="12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skupinu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5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Účastník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z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veřejnosti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nebo student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mimo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svůj</a:t>
                      </a:r>
                      <a:r>
                        <a:rPr sz="120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SP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100,00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Kč 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(LS</a:t>
                      </a:r>
                      <a:r>
                        <a:rPr sz="12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2024/2025)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90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300,00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Kč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(od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2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2025/2026)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0,00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Kč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Student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v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rámci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svého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SP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100,00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Kč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0,00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Kč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66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Celkem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0,00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Kč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0,00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Kč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623</Words>
  <Application>Microsoft Office PowerPoint</Application>
  <PresentationFormat>Širokoúhlá obrazovka</PresentationFormat>
  <Paragraphs>82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Prezentace aplikace PowerPoint</vt:lpstr>
      <vt:lpstr>Prezentace aplikace PowerPoint</vt:lpstr>
      <vt:lpstr>Prezentace aplikace PowerPoint</vt:lpstr>
      <vt:lpstr>Uznávání studijní povinnosti z hlediska SIS</vt:lpstr>
      <vt:lpstr>Ekonomické aspekty programů  s mikrocertifikátem</vt:lpstr>
      <vt:lpstr>Daňový režim</vt:lpstr>
      <vt:lpstr>Fixní režie RUK</vt:lpstr>
      <vt:lpstr>Pravidla pro odvádění režie</vt:lpstr>
      <vt:lpstr>Prezentace aplikace PowerPoint</vt:lpstr>
      <vt:lpstr>Nastavení pracovně-právních vztahů</vt:lpstr>
      <vt:lpstr>a) lektor je zaměstnancem UK na  akademické pozici</vt:lpstr>
      <vt:lpstr>b) lektor je zaměstnancem UK na THP či  vědecké pozici</vt:lpstr>
      <vt:lpstr>c) lektor je plně externí – odborník z praxe,  pracovník jiné vysoké školy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Jonáš Vala</dc:creator>
  <cp:lastModifiedBy>Hlaváčková Jolana</cp:lastModifiedBy>
  <cp:revision>1</cp:revision>
  <dcterms:created xsi:type="dcterms:W3CDTF">2025-06-17T07:24:03Z</dcterms:created>
  <dcterms:modified xsi:type="dcterms:W3CDTF">2025-06-17T07:27:13Z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2025-05-20T00:00:00Z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2025-06-17T00:00:00Z</vt:filetime>
  </property>
</Properties>
</file>