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2" r:id="rId3"/>
    <p:sldId id="273" r:id="rId4"/>
    <p:sldId id="261" r:id="rId5"/>
    <p:sldId id="275" r:id="rId6"/>
    <p:sldId id="257" r:id="rId7"/>
    <p:sldId id="260" r:id="rId8"/>
    <p:sldId id="263" r:id="rId9"/>
    <p:sldId id="276" r:id="rId10"/>
    <p:sldId id="264" r:id="rId11"/>
    <p:sldId id="258" r:id="rId12"/>
    <p:sldId id="266" r:id="rId13"/>
    <p:sldId id="267" r:id="rId14"/>
    <p:sldId id="277" r:id="rId15"/>
    <p:sldId id="274" r:id="rId16"/>
    <p:sldId id="283" r:id="rId17"/>
    <p:sldId id="268" r:id="rId18"/>
    <p:sldId id="279" r:id="rId19"/>
    <p:sldId id="278" r:id="rId20"/>
    <p:sldId id="284" r:id="rId21"/>
    <p:sldId id="286" r:id="rId22"/>
    <p:sldId id="269" r:id="rId23"/>
    <p:sldId id="270" r:id="rId24"/>
    <p:sldId id="271" r:id="rId25"/>
    <p:sldId id="285" r:id="rId26"/>
    <p:sldId id="282" r:id="rId27"/>
    <p:sldId id="28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6" autoAdjust="0"/>
    <p:restoredTop sz="94643" autoAdjust="0"/>
  </p:normalViewPr>
  <p:slideViewPr>
    <p:cSldViewPr>
      <p:cViewPr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1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EBEC5-4F91-435C-9AFC-D8300128D247}" type="datetimeFigureOut">
              <a:rPr lang="cs-CZ" smtClean="0"/>
              <a:pPr/>
              <a:t>27.3.2012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6D8A3-E35C-4B21-8EBF-888B65D62F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i.shimadzu.com/products/product.cfm?product=mdgc_gcms201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ssi.shimadzu.com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products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product.cfm</a:t>
            </a:r>
            <a:r>
              <a:rPr lang="cs-CZ" dirty="0" smtClean="0">
                <a:hlinkClick r:id="rId3"/>
              </a:rPr>
              <a:t>?</a:t>
            </a:r>
            <a:r>
              <a:rPr lang="cs-CZ" dirty="0" err="1" smtClean="0">
                <a:hlinkClick r:id="rId3"/>
              </a:rPr>
              <a:t>product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mdgc</a:t>
            </a:r>
            <a:r>
              <a:rPr lang="cs-CZ" dirty="0" smtClean="0">
                <a:hlinkClick r:id="rId3"/>
              </a:rPr>
              <a:t>_gcms2010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6D8A3-E35C-4B21-8EBF-888B65D62F2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On-line </a:t>
            </a:r>
            <a:r>
              <a:rPr lang="sk-SK" dirty="0" err="1" smtClean="0"/>
              <a:t>heart</a:t>
            </a:r>
            <a:r>
              <a:rPr lang="sk-SK" dirty="0" smtClean="0"/>
              <a:t> </a:t>
            </a:r>
            <a:r>
              <a:rPr lang="sk-SK" dirty="0" err="1" smtClean="0"/>
              <a:t>cut</a:t>
            </a:r>
            <a:endParaRPr lang="sk-SK" dirty="0" smtClean="0"/>
          </a:p>
          <a:p>
            <a:r>
              <a:rPr lang="sk-SK" dirty="0" err="1" smtClean="0"/>
              <a:t>Off-line</a:t>
            </a:r>
            <a:r>
              <a:rPr lang="sk-SK" dirty="0" smtClean="0"/>
              <a:t> </a:t>
            </a:r>
            <a:r>
              <a:rPr lang="sk-SK" dirty="0" err="1" smtClean="0"/>
              <a:t>heart</a:t>
            </a:r>
            <a:r>
              <a:rPr lang="sk-SK" dirty="0" smtClean="0"/>
              <a:t> </a:t>
            </a:r>
            <a:r>
              <a:rPr lang="sk-SK" dirty="0" err="1" smtClean="0"/>
              <a:t>cut</a:t>
            </a:r>
            <a:r>
              <a:rPr lang="sk-SK" dirty="0" smtClean="0"/>
              <a:t> – komplikovanejší hardware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6D8A3-E35C-4B21-8EBF-888B65D62F2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Chlopňa: slabý bod systému: preteká (T program v termostate),</a:t>
            </a:r>
            <a:r>
              <a:rPr lang="sk-SK" baseline="0" dirty="0" smtClean="0"/>
              <a:t> slabá </a:t>
            </a:r>
            <a:r>
              <a:rPr lang="sk-SK" baseline="0" dirty="0" err="1" smtClean="0"/>
              <a:t>adsorbcia</a:t>
            </a:r>
            <a:endParaRPr lang="sk-SK" baseline="0" dirty="0" smtClean="0"/>
          </a:p>
          <a:p>
            <a:r>
              <a:rPr lang="sk-SK" baseline="0" dirty="0" smtClean="0"/>
              <a:t>Polyamid/PTFE/</a:t>
            </a:r>
            <a:r>
              <a:rPr lang="sk-SK" baseline="0" dirty="0" err="1" smtClean="0"/>
              <a:t>carbon</a:t>
            </a:r>
            <a:endParaRPr lang="sk-SK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6D8A3-E35C-4B21-8EBF-888B65D62F2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6D8A3-E35C-4B21-8EBF-888B65D62F2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aseline="0" dirty="0" err="1" smtClean="0"/>
              <a:t>Kvadrupólový</a:t>
            </a:r>
            <a:r>
              <a:rPr lang="sk-SK" baseline="0" dirty="0" smtClean="0"/>
              <a:t> a magnetický sektorový boli tiež spojené s </a:t>
            </a:r>
            <a:r>
              <a:rPr lang="sk-SK" baseline="0" dirty="0" err="1" smtClean="0"/>
              <a:t>GCxGC</a:t>
            </a:r>
            <a:r>
              <a:rPr lang="sk-SK" baseline="0" dirty="0" smtClean="0"/>
              <a:t> ale boli príliš pomalé, TOFMS je optimálny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6D8A3-E35C-4B21-8EBF-888B65D62F26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29888D-5BFB-4C91-96A0-C16A47F74554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E33-784A-431C-B0E1-D3D05DACD4E7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765A7F-2FD7-4A60-95E6-3FD64B531A23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994E-3058-485F-A081-CD14C8F88B5C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15A8-466C-4341-A95D-9A3FB52E0EB0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39FE73-6DAC-464A-A53B-04F1F83626F8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1E77A6-6A5A-4470-9265-8D8E26404B5D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F3C4-2E1D-446A-801D-E8EA198EC2F5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66BA-74AB-43FE-8F81-643D231CC60B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72CD-4B17-443C-9B4A-8DA11FF0DFDD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83D6F6-601A-4117-A6A5-D26BDED01CF2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BA189E-F266-4196-B0D4-8B0192736873}" type="datetime1">
              <a:rPr lang="cs-CZ" smtClean="0"/>
              <a:pPr/>
              <a:t>27.3.2012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0B19F8-D488-449F-B969-FAA6FB47B3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MULTIDIMENZIONáLNA</a:t>
            </a:r>
            <a:r>
              <a:rPr lang="sk-SK" dirty="0" smtClean="0"/>
              <a:t>      a </a:t>
            </a:r>
            <a:r>
              <a:rPr lang="sk-SK" dirty="0" err="1" smtClean="0"/>
              <a:t>KOMPREHENSíVNA</a:t>
            </a:r>
            <a:r>
              <a:rPr lang="sk-SK" dirty="0" smtClean="0"/>
              <a:t> dvojdimenzionálna GC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Mária Faťarová, 27.03 2012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19F8-D488-449F-B969-FAA6FB47B3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MDGC 			 </a:t>
            </a:r>
            <a:r>
              <a:rPr lang="sk-SK" sz="3600" dirty="0" smtClean="0"/>
              <a:t>transfer medzi kolónami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Longitudinally</a:t>
            </a:r>
            <a:r>
              <a:rPr lang="sk-SK" dirty="0" smtClean="0"/>
              <a:t> </a:t>
            </a:r>
            <a:r>
              <a:rPr lang="sk-SK" dirty="0" err="1" smtClean="0"/>
              <a:t>modulated</a:t>
            </a:r>
            <a:r>
              <a:rPr lang="sk-SK" dirty="0" smtClean="0"/>
              <a:t> </a:t>
            </a:r>
            <a:r>
              <a:rPr lang="sk-SK" dirty="0" err="1" smtClean="0"/>
              <a:t>cryogenic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(LCMS) – pozdĺžne modulovaný </a:t>
            </a:r>
            <a:r>
              <a:rPr lang="sk-SK" dirty="0" err="1" smtClean="0"/>
              <a:t>kryogénny</a:t>
            </a:r>
            <a:r>
              <a:rPr lang="sk-SK" dirty="0" smtClean="0"/>
              <a:t> systém</a:t>
            </a:r>
          </a:p>
          <a:p>
            <a:pPr lvl="1"/>
            <a:r>
              <a:rPr lang="sk-SK" dirty="0" smtClean="0"/>
              <a:t>Kontrola transferu </a:t>
            </a:r>
            <a:r>
              <a:rPr lang="sk-SK" dirty="0" err="1" smtClean="0"/>
              <a:t>píku</a:t>
            </a:r>
            <a:r>
              <a:rPr lang="sk-SK" dirty="0" smtClean="0"/>
              <a:t> medzi 2 kolónami pomocou riadeného zadržiavania a prepúšťania rôznych sekcií </a:t>
            </a:r>
            <a:r>
              <a:rPr lang="sk-SK" dirty="0" err="1" smtClean="0"/>
              <a:t>chromatogramu</a:t>
            </a:r>
            <a:r>
              <a:rPr lang="sk-SK" dirty="0" smtClean="0"/>
              <a:t>. Čiastočné odstránenie rozširovania zón </a:t>
            </a:r>
            <a:r>
              <a:rPr lang="sk-SK" dirty="0" err="1" smtClean="0"/>
              <a:t>píkov</a:t>
            </a:r>
            <a:r>
              <a:rPr lang="sk-SK" dirty="0" smtClean="0"/>
              <a:t>. </a:t>
            </a:r>
            <a:r>
              <a:rPr lang="sk-SK" dirty="0" err="1" smtClean="0"/>
              <a:t>Limitujúcie</a:t>
            </a:r>
            <a:r>
              <a:rPr lang="sk-SK" dirty="0" smtClean="0"/>
              <a:t> faktory spojené s rýchlou analýzou v druhej kolóne – </a:t>
            </a:r>
            <a:r>
              <a:rPr lang="sk-SK" dirty="0" err="1" smtClean="0"/>
              <a:t>požiadavok</a:t>
            </a:r>
            <a:r>
              <a:rPr lang="sk-SK" dirty="0" smtClean="0"/>
              <a:t> na používanie </a:t>
            </a:r>
            <a:r>
              <a:rPr lang="sk-SK" dirty="0" err="1" smtClean="0"/>
              <a:t>le</a:t>
            </a:r>
            <a:r>
              <a:rPr lang="sk-SK" dirty="0" smtClean="0"/>
              <a:t> určitých typov kolón, nutnosť rýchlych detektorov.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MDGC				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Zlepšenie </a:t>
            </a:r>
            <a:r>
              <a:rPr lang="sk-SK" dirty="0" err="1" smtClean="0"/>
              <a:t>píkovej</a:t>
            </a:r>
            <a:r>
              <a:rPr lang="sk-SK" dirty="0" smtClean="0"/>
              <a:t> kapacity dosiahnuteľnej MDGC je oveľa vyššie než pri 1D </a:t>
            </a:r>
            <a:r>
              <a:rPr lang="sk-SK" dirty="0" err="1" smtClean="0"/>
              <a:t>chromatografii</a:t>
            </a:r>
            <a:r>
              <a:rPr lang="sk-SK" dirty="0" smtClean="0"/>
              <a:t>. </a:t>
            </a:r>
          </a:p>
          <a:p>
            <a:r>
              <a:rPr lang="sk-SK" dirty="0" smtClean="0"/>
              <a:t>MDGC umožňuje kombináciu 2 a viacerých nezávislých separačných krokov – čím zvyšuje separačnú silu </a:t>
            </a:r>
          </a:p>
          <a:p>
            <a:endParaRPr lang="sk-SK" dirty="0" smtClean="0"/>
          </a:p>
          <a:p>
            <a:r>
              <a:rPr lang="sk-SK" dirty="0" smtClean="0"/>
              <a:t>Robustná technika, nie je veľmi rozšírená v komerčných </a:t>
            </a:r>
            <a:r>
              <a:rPr lang="sk-SK" dirty="0" err="1" smtClean="0"/>
              <a:t>lab</a:t>
            </a:r>
            <a:r>
              <a:rPr lang="sk-SK" dirty="0" smtClean="0"/>
              <a:t>. </a:t>
            </a:r>
          </a:p>
          <a:p>
            <a:r>
              <a:rPr lang="sk-SK" dirty="0" smtClean="0"/>
              <a:t>MDGC je mierne časovo náročnejšia ako jednoduchá GC (počiatočné optimalizácie), zdrojom chýb bývajú najčastejšie chlopne – lepšou alternatívou sú DEANS spínače. </a:t>
            </a:r>
          </a:p>
          <a:p>
            <a:endParaRPr lang="sk-SK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MDGC				aplikácie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Analýza potravín – arómy, esenciálne oleje,  (</a:t>
            </a:r>
            <a:r>
              <a:rPr lang="sk-SK" sz="2400" dirty="0" err="1" smtClean="0"/>
              <a:t>kiwi</a:t>
            </a:r>
            <a:r>
              <a:rPr lang="sk-SK" sz="2400" dirty="0" smtClean="0"/>
              <a:t>, </a:t>
            </a:r>
            <a:r>
              <a:rPr lang="sk-SK" sz="2400" dirty="0" err="1" smtClean="0"/>
              <a:t>whiskey</a:t>
            </a:r>
            <a:r>
              <a:rPr lang="sk-SK" sz="2400" dirty="0" smtClean="0"/>
              <a:t>, </a:t>
            </a:r>
            <a:r>
              <a:rPr lang="sk-SK" sz="2400" dirty="0" err="1" smtClean="0"/>
              <a:t>parfémy</a:t>
            </a:r>
            <a:r>
              <a:rPr lang="sk-SK" sz="2400" dirty="0" smtClean="0"/>
              <a:t>)</a:t>
            </a:r>
          </a:p>
          <a:p>
            <a:r>
              <a:rPr lang="sk-SK" sz="2400" dirty="0" err="1" smtClean="0"/>
              <a:t>Screening</a:t>
            </a:r>
            <a:r>
              <a:rPr lang="sk-SK" sz="2400" dirty="0" smtClean="0"/>
              <a:t> pre </a:t>
            </a:r>
            <a:r>
              <a:rPr lang="sk-SK" sz="2400" dirty="0" err="1" smtClean="0"/>
              <a:t>alergény</a:t>
            </a:r>
            <a:r>
              <a:rPr lang="sk-SK" sz="2400" dirty="0" smtClean="0"/>
              <a:t> v kozmetických produktoch</a:t>
            </a:r>
          </a:p>
          <a:p>
            <a:r>
              <a:rPr lang="sk-SK" sz="2400" dirty="0" smtClean="0"/>
              <a:t>Analýzy ropných produktov ,  separácia </a:t>
            </a:r>
            <a:r>
              <a:rPr lang="sk-SK" sz="2400" dirty="0" err="1" smtClean="0"/>
              <a:t>PCBs</a:t>
            </a:r>
            <a:r>
              <a:rPr lang="sk-SK" sz="2400" dirty="0" smtClean="0"/>
              <a:t> z materského mlieka</a:t>
            </a:r>
          </a:p>
        </p:txBody>
      </p:sp>
      <p:pic>
        <p:nvPicPr>
          <p:cNvPr id="5" name="Obrázek 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789040"/>
            <a:ext cx="4032448" cy="264299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580112" y="4941168"/>
            <a:ext cx="32602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MDGC-ECD </a:t>
            </a:r>
            <a:r>
              <a:rPr lang="sk-SK" dirty="0" err="1" smtClean="0"/>
              <a:t>chromatogram</a:t>
            </a:r>
            <a:r>
              <a:rPr lang="sk-SK" dirty="0" smtClean="0"/>
              <a:t> vzorky kozieho mlieka.  Sekvenčné </a:t>
            </a:r>
            <a:r>
              <a:rPr lang="sk-SK" dirty="0" err="1" smtClean="0"/>
              <a:t>heart-cut</a:t>
            </a:r>
            <a:r>
              <a:rPr lang="sk-SK" dirty="0" smtClean="0"/>
              <a:t>  a transfer na sekundárnu kolónu pre stanovenie </a:t>
            </a:r>
            <a:r>
              <a:rPr lang="sk-SK" dirty="0" err="1" smtClean="0"/>
              <a:t>PCBs</a:t>
            </a:r>
            <a:r>
              <a:rPr lang="sk-SK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Komprehensívna</a:t>
            </a:r>
            <a:r>
              <a:rPr lang="sk-SK" dirty="0" smtClean="0"/>
              <a:t> dvojdimenzionálna GC (</a:t>
            </a:r>
            <a:r>
              <a:rPr lang="sk-SK" dirty="0" err="1" smtClean="0"/>
              <a:t>GCxGC</a:t>
            </a:r>
            <a:r>
              <a:rPr lang="sk-SK" dirty="0" smtClean="0"/>
              <a:t>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Prvý systém a princípy </a:t>
            </a:r>
            <a:r>
              <a:rPr lang="sk-SK" dirty="0" smtClean="0"/>
              <a:t>popísané </a:t>
            </a:r>
            <a:r>
              <a:rPr lang="sk-SK" dirty="0" smtClean="0"/>
              <a:t>v 80.rokoch 20st.</a:t>
            </a:r>
          </a:p>
          <a:p>
            <a:r>
              <a:rPr lang="sk-SK" dirty="0" smtClean="0"/>
              <a:t>V </a:t>
            </a:r>
            <a:r>
              <a:rPr lang="sk-SK" dirty="0" err="1" smtClean="0"/>
              <a:t>GCxGC</a:t>
            </a:r>
            <a:r>
              <a:rPr lang="sk-SK" dirty="0" smtClean="0"/>
              <a:t> je celý tok z primárnej kolóny presmerovaný na druhú kolónu,  vysoká rýchlosť. </a:t>
            </a:r>
          </a:p>
          <a:p>
            <a:r>
              <a:rPr lang="sk-SK" dirty="0" smtClean="0"/>
              <a:t>Rýchle vzorkovanie na primárnej kolóne by nemalo mať vplyv na separáciu na sekundárnej kolóne. </a:t>
            </a:r>
          </a:p>
          <a:p>
            <a:r>
              <a:rPr lang="sk-SK" dirty="0" err="1" smtClean="0"/>
              <a:t>Interface</a:t>
            </a:r>
            <a:r>
              <a:rPr lang="sk-SK" dirty="0" smtClean="0"/>
              <a:t> medzi kolónami je modulátor</a:t>
            </a:r>
          </a:p>
          <a:p>
            <a:pPr lvl="1"/>
            <a:r>
              <a:rPr lang="sk-SK" dirty="0" smtClean="0"/>
              <a:t>FCE modulátora: zvýšenie amplitúdy signálu a umožnenie transferu do druhej dimenzie. </a:t>
            </a:r>
          </a:p>
          <a:p>
            <a:pPr lvl="1"/>
            <a:r>
              <a:rPr lang="sk-SK" dirty="0" smtClean="0"/>
              <a:t>Modulátor hrá dôležitú úlohu pri akejkoľvek </a:t>
            </a:r>
            <a:r>
              <a:rPr lang="sk-SK" dirty="0" err="1" smtClean="0"/>
              <a:t>GCxGC</a:t>
            </a:r>
            <a:r>
              <a:rPr lang="sk-SK" dirty="0" smtClean="0"/>
              <a:t> pretože zachytáva a presúva malé časti </a:t>
            </a:r>
            <a:r>
              <a:rPr lang="sk-SK" dirty="0" err="1" smtClean="0"/>
              <a:t>eluentu</a:t>
            </a:r>
            <a:r>
              <a:rPr lang="sk-SK" dirty="0" smtClean="0"/>
              <a:t> </a:t>
            </a:r>
            <a:r>
              <a:rPr lang="sk-SK" dirty="0" smtClean="0"/>
              <a:t>z 1.GC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princíp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 konvenčnej </a:t>
            </a:r>
            <a:r>
              <a:rPr lang="sk-SK" dirty="0" err="1" smtClean="0"/>
              <a:t>heart-cut</a:t>
            </a:r>
            <a:r>
              <a:rPr lang="sk-SK" dirty="0" smtClean="0"/>
              <a:t> GC sú použité 2 separačné kolóny, ale len malá časť materiálu z prvej kolóny prechádza ďalej do druhej k. V prípade, kedy počet individuálnych frakcii </a:t>
            </a:r>
            <a:r>
              <a:rPr lang="sk-SK" dirty="0" err="1" smtClean="0"/>
              <a:t>chromatogramu</a:t>
            </a:r>
            <a:r>
              <a:rPr lang="sk-SK" dirty="0" smtClean="0"/>
              <a:t> je dostatočný, a čas pre </a:t>
            </a:r>
            <a:r>
              <a:rPr lang="sk-SK" dirty="0" err="1" smtClean="0"/>
              <a:t>heart-cut</a:t>
            </a:r>
            <a:r>
              <a:rPr lang="sk-SK" dirty="0" smtClean="0"/>
              <a:t> separácie je dostatočne krátky systém dosahuje kvality </a:t>
            </a:r>
            <a:r>
              <a:rPr lang="sk-SK" dirty="0" err="1" smtClean="0"/>
              <a:t>komprehenzívneho</a:t>
            </a:r>
            <a:r>
              <a:rPr lang="sk-SK" dirty="0" smtClean="0"/>
              <a:t> </a:t>
            </a:r>
            <a:r>
              <a:rPr lang="sk-SK" dirty="0" err="1" smtClean="0"/>
              <a:t>GCxGC</a:t>
            </a:r>
            <a:r>
              <a:rPr lang="sk-SK" dirty="0" smtClean="0"/>
              <a:t>. Materiál z prvej kolóny je vzorkovaný dostatočne rýchlo, separácia na prvej kolóne je zachovaná a všetky komponenty vzorky podstúpia separáciu na oboch kolónach. </a:t>
            </a:r>
          </a:p>
          <a:p>
            <a:r>
              <a:rPr lang="sk-SK" dirty="0" err="1" smtClean="0"/>
              <a:t>GCxGC</a:t>
            </a:r>
            <a:r>
              <a:rPr lang="sk-SK" dirty="0" smtClean="0"/>
              <a:t> je efektívna dvojdimenzionálna metóda, ktorá zahŕňa veľké množstvo sekvenčných </a:t>
            </a:r>
            <a:r>
              <a:rPr lang="sk-SK" dirty="0" err="1" smtClean="0"/>
              <a:t>heart-cuts</a:t>
            </a:r>
            <a:r>
              <a:rPr lang="sk-SK" dirty="0" smtClean="0"/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 </a:t>
            </a:r>
            <a:r>
              <a:rPr lang="sk-SK" dirty="0" smtClean="0"/>
              <a:t>			zapojenie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868144" y="2420888"/>
            <a:ext cx="32758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Schéma </a:t>
            </a:r>
            <a:r>
              <a:rPr lang="sk-SK" sz="2400" dirty="0" err="1" smtClean="0"/>
              <a:t>GCxGC</a:t>
            </a:r>
            <a:endParaRPr lang="sk-SK" sz="2400" dirty="0" smtClean="0"/>
          </a:p>
          <a:p>
            <a:pPr marL="342900" indent="-342900">
              <a:buAutoNum type="alphaLcPeriod"/>
            </a:pPr>
            <a:r>
              <a:rPr lang="sk-SK" sz="2400" dirty="0" smtClean="0"/>
              <a:t>Injektor</a:t>
            </a:r>
          </a:p>
          <a:p>
            <a:pPr marL="342900" indent="-342900">
              <a:buAutoNum type="alphaLcPeriod"/>
            </a:pPr>
            <a:r>
              <a:rPr lang="sk-SK" sz="2400" dirty="0" smtClean="0"/>
              <a:t>Primárna kolóna</a:t>
            </a:r>
          </a:p>
          <a:p>
            <a:pPr marL="342900" indent="-342900">
              <a:buAutoNum type="alphaLcPeriod"/>
            </a:pPr>
            <a:r>
              <a:rPr lang="sk-SK" sz="2400" dirty="0" err="1" smtClean="0"/>
              <a:t>Kolónové</a:t>
            </a:r>
            <a:r>
              <a:rPr lang="sk-SK" sz="2400" dirty="0" smtClean="0"/>
              <a:t> spojenie</a:t>
            </a:r>
          </a:p>
          <a:p>
            <a:pPr marL="342900" indent="-342900">
              <a:buAutoNum type="alphaLcPeriod"/>
            </a:pPr>
            <a:r>
              <a:rPr lang="sk-SK" sz="2400" dirty="0" smtClean="0"/>
              <a:t>Modulátor</a:t>
            </a:r>
          </a:p>
          <a:p>
            <a:pPr marL="342900" indent="-342900">
              <a:buAutoNum type="alphaLcPeriod"/>
            </a:pPr>
            <a:r>
              <a:rPr lang="sk-SK" sz="2400" dirty="0" smtClean="0"/>
              <a:t>Sekundárna kolóna</a:t>
            </a:r>
          </a:p>
          <a:p>
            <a:pPr marL="342900" indent="-342900">
              <a:buAutoNum type="alphaLcPeriod"/>
            </a:pPr>
            <a:r>
              <a:rPr lang="sk-SK" sz="2400" dirty="0" smtClean="0"/>
              <a:t>Detektor</a:t>
            </a:r>
          </a:p>
          <a:p>
            <a:pPr marL="342900" indent="-342900">
              <a:buAutoNum type="alphaLcPeriod"/>
            </a:pPr>
            <a:r>
              <a:rPr lang="sk-SK" sz="2400" dirty="0" smtClean="0"/>
              <a:t>Termostat</a:t>
            </a:r>
          </a:p>
          <a:p>
            <a:pPr marL="342900" indent="-342900"/>
            <a:endParaRPr lang="sk-SK" dirty="0" smtClean="0"/>
          </a:p>
          <a:p>
            <a:pPr marL="342900" indent="-342900">
              <a:buAutoNum type="alphaLcPeriod"/>
            </a:pPr>
            <a:endParaRPr lang="cs-CZ" dirty="0"/>
          </a:p>
        </p:txBody>
      </p:sp>
      <p:pic>
        <p:nvPicPr>
          <p:cNvPr id="10" name="Obrázek 9" descr="Sním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2856"/>
            <a:ext cx="5888154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GCxGC</a:t>
            </a:r>
            <a:r>
              <a:rPr lang="sk-SK" dirty="0" smtClean="0"/>
              <a:t>				</a:t>
            </a:r>
            <a:r>
              <a:rPr lang="sk-SK" sz="3600" dirty="0" smtClean="0"/>
              <a:t>používané termíny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sk-SK" dirty="0" smtClean="0"/>
              <a:t>Modulačný </a:t>
            </a:r>
            <a:r>
              <a:rPr lang="sk-SK" dirty="0" smtClean="0"/>
              <a:t>čas: čas potrebný pre dokončenie celého cyklu modulácie, je rovný času medzi 2 ú</a:t>
            </a:r>
            <a:r>
              <a:rPr lang="sk-SK" dirty="0" smtClean="0"/>
              <a:t>spešnými </a:t>
            </a:r>
            <a:r>
              <a:rPr lang="sk-SK" dirty="0" smtClean="0"/>
              <a:t>nástrekmi na druhú kolónu. </a:t>
            </a:r>
          </a:p>
          <a:p>
            <a:pPr lvl="1"/>
            <a:r>
              <a:rPr lang="sk-SK" dirty="0" smtClean="0"/>
              <a:t>Separačný priestor: je plocha na dvojdimenzionálnej </a:t>
            </a:r>
            <a:r>
              <a:rPr lang="sk-SK" dirty="0" err="1" smtClean="0"/>
              <a:t>GCxGC</a:t>
            </a:r>
            <a:r>
              <a:rPr lang="sk-SK" dirty="0" smtClean="0"/>
              <a:t> rovine na ktorej sú/môžu byť </a:t>
            </a:r>
            <a:r>
              <a:rPr lang="sk-SK" dirty="0" smtClean="0"/>
              <a:t>distribuované </a:t>
            </a:r>
            <a:r>
              <a:rPr lang="sk-SK" dirty="0" err="1" smtClean="0"/>
              <a:t>analyty</a:t>
            </a:r>
            <a:r>
              <a:rPr lang="sk-SK" dirty="0" smtClean="0"/>
              <a:t>. </a:t>
            </a:r>
            <a:endParaRPr lang="sk-SK" dirty="0" smtClean="0"/>
          </a:p>
          <a:p>
            <a:pPr lvl="1"/>
            <a:r>
              <a:rPr lang="sk-SK" dirty="0" err="1" smtClean="0"/>
              <a:t>Orthogonalita</a:t>
            </a:r>
            <a:r>
              <a:rPr lang="sk-SK" dirty="0" smtClean="0"/>
              <a:t>: dve separačné dimenzie sú </a:t>
            </a:r>
            <a:r>
              <a:rPr lang="sk-SK" dirty="0" err="1" smtClean="0"/>
              <a:t>orthogonálne</a:t>
            </a:r>
            <a:r>
              <a:rPr lang="sk-SK" dirty="0" smtClean="0"/>
              <a:t> v prípade, že separačné mechanizmy sú štatisticky nezávislé. </a:t>
            </a:r>
          </a:p>
          <a:p>
            <a:pPr lvl="1"/>
            <a:r>
              <a:rPr lang="sk-SK" dirty="0" smtClean="0"/>
              <a:t>Riadená štruktúra: jav, v ktorom chemicky príbuzné látky vystupujú ako kontinuálne skupiny </a:t>
            </a:r>
            <a:r>
              <a:rPr lang="sk-SK" dirty="0" err="1" smtClean="0"/>
              <a:t>píkov</a:t>
            </a:r>
            <a:r>
              <a:rPr lang="sk-SK" dirty="0" smtClean="0"/>
              <a:t> na </a:t>
            </a:r>
            <a:r>
              <a:rPr lang="sk-SK" dirty="0" err="1" smtClean="0"/>
              <a:t>GCxGC</a:t>
            </a:r>
            <a:r>
              <a:rPr lang="sk-SK" dirty="0" smtClean="0"/>
              <a:t> rovine</a:t>
            </a:r>
          </a:p>
          <a:p>
            <a:pPr lvl="1"/>
            <a:r>
              <a:rPr lang="sk-SK" dirty="0" err="1" smtClean="0"/>
              <a:t>Wrap-around</a:t>
            </a:r>
            <a:r>
              <a:rPr lang="sk-SK" dirty="0" smtClean="0"/>
              <a:t>: jav, kedy druhá </a:t>
            </a:r>
          </a:p>
          <a:p>
            <a:pPr lvl="1">
              <a:buNone/>
            </a:pPr>
            <a:r>
              <a:rPr lang="sk-SK" dirty="0" smtClean="0"/>
              <a:t>dimenzia </a:t>
            </a:r>
            <a:r>
              <a:rPr lang="sk-SK" dirty="0" err="1" smtClean="0"/>
              <a:t>píkov</a:t>
            </a:r>
            <a:r>
              <a:rPr lang="sk-SK" dirty="0" smtClean="0"/>
              <a:t> vystupuje v </a:t>
            </a:r>
          </a:p>
          <a:p>
            <a:pPr lvl="1">
              <a:buNone/>
            </a:pPr>
            <a:r>
              <a:rPr lang="sk-SK" dirty="0" smtClean="0"/>
              <a:t>neskoršej modulácií, než boli nastreknuté </a:t>
            </a:r>
          </a:p>
          <a:p>
            <a:pPr lvl="1">
              <a:buNone/>
            </a:pPr>
            <a:r>
              <a:rPr lang="sk-SK" dirty="0" smtClean="0"/>
              <a:t>na kolónu – spôsobené retenčnými časmi na</a:t>
            </a:r>
          </a:p>
          <a:p>
            <a:pPr lvl="1">
              <a:buNone/>
            </a:pPr>
            <a:r>
              <a:rPr lang="sk-SK" dirty="0" smtClean="0"/>
              <a:t>druhej kolóne ktoré sú dlhšie ako modulačný čas. 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4581129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cs-CZ" dirty="0"/>
          </a:p>
        </p:txBody>
      </p:sp>
      <p:pic>
        <p:nvPicPr>
          <p:cNvPr id="8" name="Obrázek 7" descr="wfer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214" y="4005064"/>
            <a:ext cx="3357786" cy="189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</a:t>
            </a:r>
            <a:r>
              <a:rPr lang="sk-SK" dirty="0" smtClean="0"/>
              <a:t>modulátory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2 hlavné typy modulátorov</a:t>
            </a:r>
          </a:p>
          <a:p>
            <a:pPr lvl="1"/>
            <a:r>
              <a:rPr lang="sk-SK" dirty="0" err="1" smtClean="0"/>
              <a:t>Flow</a:t>
            </a:r>
            <a:r>
              <a:rPr lang="sk-SK" dirty="0" smtClean="0"/>
              <a:t> </a:t>
            </a:r>
            <a:r>
              <a:rPr lang="sk-SK" dirty="0" err="1" smtClean="0"/>
              <a:t>switching</a:t>
            </a:r>
            <a:r>
              <a:rPr lang="sk-SK" dirty="0" smtClean="0"/>
              <a:t> </a:t>
            </a:r>
            <a:r>
              <a:rPr lang="sk-SK" dirty="0" err="1" smtClean="0"/>
              <a:t>modulators</a:t>
            </a:r>
            <a:r>
              <a:rPr lang="sk-SK" dirty="0" smtClean="0"/>
              <a:t>: správajú sa ako vysokofrekvenčné chlopne</a:t>
            </a:r>
          </a:p>
          <a:p>
            <a:pPr lvl="1"/>
            <a:r>
              <a:rPr lang="sk-SK" dirty="0" err="1" smtClean="0"/>
              <a:t>Thermálne</a:t>
            </a:r>
            <a:r>
              <a:rPr lang="sk-SK" dirty="0" smtClean="0"/>
              <a:t> modulátory, ktoré sa ďalej rozdeľujú na tepelné, </a:t>
            </a:r>
            <a:r>
              <a:rPr lang="sk-SK" dirty="0" err="1" smtClean="0"/>
              <a:t>kryogénové</a:t>
            </a:r>
            <a:r>
              <a:rPr lang="sk-SK" dirty="0" smtClean="0"/>
              <a:t> a </a:t>
            </a:r>
            <a:r>
              <a:rPr lang="sk-SK" dirty="0" err="1" smtClean="0"/>
              <a:t>pulzné</a:t>
            </a:r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pPr lvl="1">
              <a:buNone/>
            </a:pPr>
            <a:r>
              <a:rPr lang="sk-SK" dirty="0" smtClean="0"/>
              <a:t>Dôležitým faktorom pre separáciu je typ použitej kolóny.</a:t>
            </a:r>
          </a:p>
          <a:p>
            <a:pPr lvl="1">
              <a:buNone/>
            </a:pPr>
            <a:r>
              <a:rPr lang="sk-SK" dirty="0" err="1" smtClean="0"/>
              <a:t>GCxGC</a:t>
            </a:r>
            <a:r>
              <a:rPr lang="sk-SK" dirty="0" smtClean="0"/>
              <a:t> používa 2 kolóny s rôznou kompozíciou stacionárnej fázy.  Všeobecne je primárna kolóna menej polárna ako sekundárna, takže separácia je riadená bodom varu v prvej a polaritou v druhej kolóne.</a:t>
            </a:r>
          </a:p>
          <a:p>
            <a:pPr lvl="1">
              <a:buFont typeface="Wingdings" pitchFamily="2" charset="2"/>
              <a:buChar char="q"/>
            </a:pPr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pPr lvl="1"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modulátory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3200" dirty="0" err="1" smtClean="0"/>
              <a:t>Eluentu</a:t>
            </a:r>
            <a:r>
              <a:rPr lang="sk-SK" sz="3200" dirty="0" smtClean="0"/>
              <a:t> z primárnej kolóny je zabránené kontinuálne pretekať na </a:t>
            </a:r>
            <a:r>
              <a:rPr lang="sk-SK" sz="3200" dirty="0" err="1" smtClean="0"/>
              <a:t>sek.kolónu</a:t>
            </a:r>
            <a:r>
              <a:rPr lang="sk-SK" sz="3200" dirty="0" smtClean="0"/>
              <a:t>. Modulátor periodicky prepúšťa vzorku na </a:t>
            </a:r>
            <a:r>
              <a:rPr lang="sk-SK" sz="3200" dirty="0" err="1" smtClean="0"/>
              <a:t>sek.kolónu</a:t>
            </a:r>
            <a:r>
              <a:rPr lang="sk-SK" sz="3200" dirty="0" smtClean="0"/>
              <a:t> tak, že primárna separácia ostáva zachovaná, čím je umožnená dvojdimenzionálna separácia. </a:t>
            </a:r>
          </a:p>
          <a:p>
            <a:endParaRPr lang="sk-SK" sz="3200" dirty="0" smtClean="0"/>
          </a:p>
          <a:p>
            <a:r>
              <a:rPr lang="sk-SK" sz="3200" dirty="0" smtClean="0"/>
              <a:t>Zachovanie separácie z prvej kolóny je dosiahnuté vhodnou frekvenciou vzorkovania – každý pík </a:t>
            </a:r>
            <a:r>
              <a:rPr lang="sk-SK" sz="3200" dirty="0" err="1" smtClean="0"/>
              <a:t>eulujúci</a:t>
            </a:r>
            <a:r>
              <a:rPr lang="sk-SK" sz="3200" dirty="0" smtClean="0"/>
              <a:t> z K1 by mal byť vzorkovaný najmenej 3x. 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modulátory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5" name="Obrázek 4" descr="1w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628800"/>
            <a:ext cx="6636413" cy="316835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23528" y="4653136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A-C ilustruje ako sa separované pásy na kolóne môžu </a:t>
            </a:r>
            <a:r>
              <a:rPr lang="sk-SK" sz="2400" dirty="0" err="1" smtClean="0"/>
              <a:t>rekombinovať</a:t>
            </a:r>
            <a:r>
              <a:rPr lang="sk-SK" sz="2400" dirty="0" smtClean="0"/>
              <a:t>, alebo meniť </a:t>
            </a:r>
            <a:r>
              <a:rPr lang="sk-SK" sz="2400" dirty="0" err="1" smtClean="0"/>
              <a:t>elučné</a:t>
            </a:r>
            <a:r>
              <a:rPr lang="sk-SK" sz="2400" dirty="0" smtClean="0"/>
              <a:t> poradie na </a:t>
            </a:r>
            <a:r>
              <a:rPr lang="sk-SK" sz="2400" dirty="0" err="1" smtClean="0"/>
              <a:t>sek.kolóne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/>
              <a:t>D-G ilustruje funkciu modulátoru: zachytenie materiálu z primárnej kolóny a následná diskrétna separácia v druhej kolóne.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Multidimenzionálna</a:t>
            </a:r>
            <a:r>
              <a:rPr lang="sk-SK" dirty="0" smtClean="0"/>
              <a:t> </a:t>
            </a:r>
            <a:r>
              <a:rPr lang="sk-SK" dirty="0" err="1" smtClean="0"/>
              <a:t>chromatografia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„akákoľvek technika ktorá kombinuje dva a viac separačných/analytických krokov, z ktorých aspoň jeden zahŕňa </a:t>
            </a:r>
            <a:r>
              <a:rPr lang="sk-SK" b="1" dirty="0" err="1" smtClean="0"/>
              <a:t>chromatografickú</a:t>
            </a:r>
            <a:r>
              <a:rPr lang="sk-SK" b="1" dirty="0" smtClean="0"/>
              <a:t> separáciu“</a:t>
            </a:r>
          </a:p>
          <a:p>
            <a:r>
              <a:rPr lang="sk-SK" dirty="0" smtClean="0"/>
              <a:t>Dnes sa vyskytujú dva typy </a:t>
            </a:r>
            <a:r>
              <a:rPr lang="sk-SK" dirty="0" err="1" smtClean="0"/>
              <a:t>multidimenzionálnej</a:t>
            </a:r>
            <a:r>
              <a:rPr lang="sk-SK" dirty="0" smtClean="0"/>
              <a:t> </a:t>
            </a:r>
            <a:r>
              <a:rPr lang="sk-SK" dirty="0" err="1" smtClean="0"/>
              <a:t>chromatografie</a:t>
            </a:r>
            <a:r>
              <a:rPr lang="sk-SK" dirty="0" smtClean="0"/>
              <a:t>: konvenčná </a:t>
            </a:r>
            <a:r>
              <a:rPr lang="sk-SK" dirty="0" err="1" smtClean="0"/>
              <a:t>heart-cut</a:t>
            </a:r>
            <a:r>
              <a:rPr lang="sk-SK" dirty="0" smtClean="0"/>
              <a:t> MDGC a </a:t>
            </a:r>
            <a:r>
              <a:rPr lang="sk-SK" dirty="0" err="1" smtClean="0"/>
              <a:t>komprehensívna</a:t>
            </a:r>
            <a:r>
              <a:rPr lang="sk-SK" dirty="0" smtClean="0"/>
              <a:t> dvojdimenzionálna </a:t>
            </a:r>
            <a:r>
              <a:rPr lang="sk-SK" dirty="0" err="1" smtClean="0"/>
              <a:t>chromatografia</a:t>
            </a:r>
            <a:r>
              <a:rPr lang="sk-SK" dirty="0" smtClean="0"/>
              <a:t> GC x GC</a:t>
            </a:r>
          </a:p>
          <a:p>
            <a:r>
              <a:rPr lang="sk-SK" dirty="0" smtClean="0"/>
              <a:t>MDGC bola vyvinutá pred niekoľkými dekádami, bola používaná pre analýzu širokého spektra vzoriek.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</a:t>
            </a:r>
            <a:r>
              <a:rPr lang="sk-SK" dirty="0" err="1" smtClean="0"/>
              <a:t>kryo.modulátor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20</a:t>
            </a:fld>
            <a:endParaRPr lang="cs-CZ"/>
          </a:p>
        </p:txBody>
      </p:sp>
      <p:pic>
        <p:nvPicPr>
          <p:cNvPr id="5" name="Zástupný symbol pro obsah 4" descr="Snímk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91680" y="1556792"/>
            <a:ext cx="6120680" cy="3030772"/>
          </a:xfrm>
        </p:spPr>
      </p:pic>
      <p:sp>
        <p:nvSpPr>
          <p:cNvPr id="6" name="TextovéPole 5"/>
          <p:cNvSpPr txBox="1"/>
          <p:nvPr/>
        </p:nvSpPr>
        <p:spPr>
          <a:xfrm>
            <a:off x="0" y="4365104"/>
            <a:ext cx="8676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k-SK" b="1" dirty="0" err="1" smtClean="0"/>
              <a:t>Kryogenická</a:t>
            </a:r>
            <a:r>
              <a:rPr lang="sk-SK" b="1" dirty="0" smtClean="0"/>
              <a:t> modulácia</a:t>
            </a:r>
          </a:p>
          <a:p>
            <a:pPr marL="342900" indent="-342900"/>
            <a:endParaRPr lang="sk-SK" dirty="0" smtClean="0"/>
          </a:p>
          <a:p>
            <a:pPr marL="342900" indent="-342900"/>
            <a:r>
              <a:rPr lang="sk-SK" dirty="0" smtClean="0"/>
              <a:t>S 0: všeobecné nastavenie </a:t>
            </a:r>
            <a:r>
              <a:rPr lang="sk-SK" dirty="0" err="1" smtClean="0"/>
              <a:t>dual-jet</a:t>
            </a:r>
            <a:r>
              <a:rPr lang="sk-SK" dirty="0" smtClean="0"/>
              <a:t> </a:t>
            </a:r>
            <a:r>
              <a:rPr lang="sk-SK" dirty="0" err="1" smtClean="0"/>
              <a:t>kryogenického</a:t>
            </a:r>
            <a:r>
              <a:rPr lang="sk-SK" dirty="0" smtClean="0"/>
              <a:t> modulátoru</a:t>
            </a:r>
          </a:p>
          <a:p>
            <a:pPr marL="342900" indent="-342900"/>
            <a:r>
              <a:rPr lang="sk-SK" dirty="0" smtClean="0"/>
              <a:t>S 1:  </a:t>
            </a:r>
            <a:r>
              <a:rPr lang="sk-SK" dirty="0" err="1" smtClean="0"/>
              <a:t>right-hand-side</a:t>
            </a:r>
            <a:r>
              <a:rPr lang="sk-SK" dirty="0" smtClean="0"/>
              <a:t> dýza (</a:t>
            </a:r>
            <a:r>
              <a:rPr lang="sk-SK" dirty="0" err="1" smtClean="0"/>
              <a:t>jet</a:t>
            </a:r>
            <a:r>
              <a:rPr lang="sk-SK" dirty="0" smtClean="0"/>
              <a:t>) zachytáva </a:t>
            </a:r>
            <a:r>
              <a:rPr lang="sk-SK" dirty="0" err="1" smtClean="0"/>
              <a:t>analyty</a:t>
            </a:r>
            <a:r>
              <a:rPr lang="sk-SK" dirty="0" smtClean="0"/>
              <a:t> </a:t>
            </a:r>
            <a:r>
              <a:rPr lang="sk-SK" dirty="0" err="1" smtClean="0"/>
              <a:t>eulujúce</a:t>
            </a:r>
            <a:r>
              <a:rPr lang="sk-SK" dirty="0" smtClean="0"/>
              <a:t> z prvej kolóny</a:t>
            </a:r>
          </a:p>
          <a:p>
            <a:pPr marL="342900" indent="-342900"/>
            <a:r>
              <a:rPr lang="sk-SK" dirty="0" smtClean="0"/>
              <a:t>S 2: </a:t>
            </a:r>
            <a:r>
              <a:rPr lang="sk-SK" dirty="0" err="1" smtClean="0"/>
              <a:t>right-hand-side</a:t>
            </a:r>
            <a:r>
              <a:rPr lang="sk-SK" dirty="0" smtClean="0"/>
              <a:t> dýza je vypnutá, chladné miesto sa rýchlo zahrieva a analyt je </a:t>
            </a:r>
            <a:r>
              <a:rPr lang="sk-SK" dirty="0" err="1" smtClean="0"/>
              <a:t>pulzne</a:t>
            </a:r>
            <a:r>
              <a:rPr lang="sk-SK" dirty="0" smtClean="0"/>
              <a:t> vpustený na druhú kolónu, </a:t>
            </a:r>
            <a:r>
              <a:rPr lang="sk-SK" dirty="0" err="1" smtClean="0"/>
              <a:t>simultálne</a:t>
            </a:r>
            <a:r>
              <a:rPr lang="sk-SK" dirty="0" smtClean="0"/>
              <a:t> </a:t>
            </a:r>
            <a:r>
              <a:rPr lang="sk-SK" dirty="0" err="1" smtClean="0"/>
              <a:t>left-hand-side</a:t>
            </a:r>
            <a:r>
              <a:rPr lang="sk-SK" dirty="0" smtClean="0"/>
              <a:t> dýza je zapnutá a zabraňuje rozpínaniu komponent separovaných na prvej kolóne</a:t>
            </a:r>
          </a:p>
          <a:p>
            <a:pPr marL="342900" indent="-342900"/>
            <a:r>
              <a:rPr lang="sk-SK" dirty="0" smtClean="0"/>
              <a:t>S 3: štart ďalšieho modulačného cyklu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kolóny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Stacionárne fáze: rôzne druhy, z dôvodov </a:t>
            </a:r>
            <a:r>
              <a:rPr lang="sk-SK" dirty="0" err="1" smtClean="0"/>
              <a:t>orthogonality</a:t>
            </a:r>
            <a:r>
              <a:rPr lang="sk-SK" dirty="0" smtClean="0"/>
              <a:t> sú preferované nepolárne fázy na prvej kolóne, druhá kolóna – rôzne fáze podľa požadovanej interakcie analytu so </a:t>
            </a:r>
            <a:r>
              <a:rPr lang="sk-SK" dirty="0" err="1" smtClean="0"/>
              <a:t>stac.fázou</a:t>
            </a:r>
            <a:r>
              <a:rPr lang="sk-SK" dirty="0" smtClean="0"/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detektory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Rýchla separácia na 2. kolóne vyžaduje detektor s rýchlou odpoveďou – </a:t>
            </a:r>
            <a:r>
              <a:rPr lang="sk-SK" dirty="0" err="1" smtClean="0"/>
              <a:t>fast</a:t>
            </a:r>
            <a:r>
              <a:rPr lang="sk-SK" dirty="0" smtClean="0"/>
              <a:t> FID, </a:t>
            </a:r>
            <a:r>
              <a:rPr lang="sk-SK" dirty="0" err="1" smtClean="0"/>
              <a:t>micro-ECD</a:t>
            </a:r>
            <a:r>
              <a:rPr lang="sk-SK" dirty="0" smtClean="0"/>
              <a:t>, a TOF-MS ktorý sa rýchlo stal najlepšou možnosťou pre </a:t>
            </a:r>
            <a:r>
              <a:rPr lang="sk-SK" dirty="0" err="1" smtClean="0"/>
              <a:t>komprehensívny</a:t>
            </a:r>
            <a:r>
              <a:rPr lang="sk-SK" dirty="0" smtClean="0"/>
              <a:t> detektor. (vysoké rozlíšenie, vysoká skenovacia rýchlosť oproti ostatným </a:t>
            </a:r>
            <a:r>
              <a:rPr lang="sk-SK" dirty="0" err="1" smtClean="0"/>
              <a:t>hmot.spekt</a:t>
            </a:r>
            <a:r>
              <a:rPr lang="sk-SK" dirty="0" smtClean="0"/>
              <a:t>.)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Výhody: zvýšená </a:t>
            </a:r>
            <a:r>
              <a:rPr lang="sk-SK" dirty="0" err="1" smtClean="0"/>
              <a:t>píková</a:t>
            </a:r>
            <a:r>
              <a:rPr lang="sk-SK" dirty="0" smtClean="0"/>
              <a:t> kapacita, lepšie rozlíšenie </a:t>
            </a:r>
            <a:r>
              <a:rPr lang="sk-SK" dirty="0" err="1" smtClean="0"/>
              <a:t>píkov</a:t>
            </a:r>
            <a:r>
              <a:rPr lang="sk-SK" dirty="0" smtClean="0"/>
              <a:t>, tvorba štruktúrovaných 2D </a:t>
            </a:r>
            <a:r>
              <a:rPr lang="sk-SK" dirty="0" err="1" smtClean="0"/>
              <a:t>chromatogramov</a:t>
            </a:r>
            <a:r>
              <a:rPr lang="sk-SK" dirty="0" smtClean="0"/>
              <a:t> vhodných pre klasifikáciu a identifikáciu </a:t>
            </a:r>
            <a:r>
              <a:rPr lang="sk-SK" dirty="0" err="1" smtClean="0"/>
              <a:t>analytov</a:t>
            </a:r>
            <a:r>
              <a:rPr lang="sk-SK" dirty="0" smtClean="0"/>
              <a:t>. </a:t>
            </a:r>
          </a:p>
          <a:p>
            <a:r>
              <a:rPr lang="sk-SK" dirty="0" smtClean="0"/>
              <a:t>Príprava vzoriek je často minimalizovaná, až eliminovaná vďaka vysokej separačnej sile tejto techniky. </a:t>
            </a:r>
          </a:p>
          <a:p>
            <a:r>
              <a:rPr lang="sk-SK" dirty="0" smtClean="0"/>
              <a:t>Nevýhody: cena zariadenia, komplikovaná </a:t>
            </a:r>
            <a:r>
              <a:rPr lang="sk-SK" dirty="0" smtClean="0"/>
              <a:t>optimalizácia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GCxGC</a:t>
            </a:r>
            <a:r>
              <a:rPr lang="sk-SK" dirty="0" smtClean="0"/>
              <a:t>			interpretácia dát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599312" cy="4781128"/>
          </a:xfrm>
        </p:spPr>
        <p:txBody>
          <a:bodyPr>
            <a:normAutofit/>
          </a:bodyPr>
          <a:lstStyle/>
          <a:p>
            <a:r>
              <a:rPr lang="sk-SK" sz="2400" dirty="0" smtClean="0"/>
              <a:t>Výsledný </a:t>
            </a:r>
            <a:r>
              <a:rPr lang="sk-SK" sz="2400" dirty="0" err="1" smtClean="0"/>
              <a:t>chromatogram</a:t>
            </a:r>
            <a:r>
              <a:rPr lang="sk-SK" sz="2400" dirty="0" smtClean="0"/>
              <a:t> je veľmi komplexný, nie je hneď jasné, ktoré </a:t>
            </a:r>
            <a:r>
              <a:rPr lang="sk-SK" sz="2400" dirty="0" err="1" smtClean="0"/>
              <a:t>píky</a:t>
            </a:r>
            <a:r>
              <a:rPr lang="sk-SK" sz="2400" dirty="0" smtClean="0"/>
              <a:t> pochádzajú z jednej zlúčeniny/rôznych zlúčenín. </a:t>
            </a:r>
          </a:p>
          <a:p>
            <a:r>
              <a:rPr lang="sk-SK" sz="2400" dirty="0" smtClean="0"/>
              <a:t>Osa x: </a:t>
            </a:r>
            <a:r>
              <a:rPr lang="sk-SK" sz="2400" dirty="0" err="1" smtClean="0"/>
              <a:t>retencia</a:t>
            </a:r>
            <a:r>
              <a:rPr lang="sk-SK" sz="2400" dirty="0" smtClean="0"/>
              <a:t> na primárnej kolóne</a:t>
            </a:r>
          </a:p>
          <a:p>
            <a:r>
              <a:rPr lang="sk-SK" sz="2400" dirty="0" smtClean="0"/>
              <a:t>Osa y: </a:t>
            </a:r>
            <a:r>
              <a:rPr lang="sk-SK" sz="2400" dirty="0" err="1" smtClean="0"/>
              <a:t>retencia</a:t>
            </a:r>
            <a:r>
              <a:rPr lang="sk-SK" sz="2400" dirty="0" smtClean="0"/>
              <a:t> na sekundárnej kolóne</a:t>
            </a:r>
          </a:p>
          <a:p>
            <a:endParaRPr lang="cs-CZ" dirty="0"/>
          </a:p>
        </p:txBody>
      </p:sp>
      <p:pic>
        <p:nvPicPr>
          <p:cNvPr id="5" name="Obrázek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4221088"/>
            <a:ext cx="3848100" cy="15049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716016" y="602128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GCxGC</a:t>
            </a:r>
            <a:r>
              <a:rPr lang="sk-SK" dirty="0" smtClean="0"/>
              <a:t> rybieho oleja,</a:t>
            </a:r>
          </a:p>
          <a:p>
            <a:r>
              <a:rPr lang="sk-SK" dirty="0" smtClean="0"/>
              <a:t>Kolóna 1: DV-XLB, Kolóna 2: LC-50</a:t>
            </a:r>
            <a:endParaRPr lang="cs-CZ" dirty="0"/>
          </a:p>
        </p:txBody>
      </p:sp>
      <p:pic>
        <p:nvPicPr>
          <p:cNvPr id="7" name="Obrázek 6" descr="wewer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28800"/>
            <a:ext cx="50292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				vizualizácia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25</a:t>
            </a:fld>
            <a:endParaRPr lang="cs-CZ"/>
          </a:p>
        </p:txBody>
      </p:sp>
      <p:pic>
        <p:nvPicPr>
          <p:cNvPr id="5" name="Zástupný symbol pro obsah 4" descr="snímka 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556792"/>
            <a:ext cx="5286951" cy="4135760"/>
          </a:xfrm>
        </p:spPr>
      </p:pic>
      <p:sp>
        <p:nvSpPr>
          <p:cNvPr id="6" name="TextovéPole 5"/>
          <p:cNvSpPr txBox="1"/>
          <p:nvPr/>
        </p:nvSpPr>
        <p:spPr>
          <a:xfrm>
            <a:off x="5292080" y="1700808"/>
            <a:ext cx="3851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Modulácia: zber veľkého množstva vysokorýchlostných </a:t>
            </a:r>
            <a:r>
              <a:rPr lang="sk-SK" sz="2400" dirty="0" err="1" smtClean="0"/>
              <a:t>chromatogramov</a:t>
            </a:r>
            <a:r>
              <a:rPr lang="sk-SK" sz="2400" dirty="0" smtClean="0"/>
              <a:t> druhej dimenzie </a:t>
            </a:r>
          </a:p>
          <a:p>
            <a:endParaRPr lang="sk-SK" sz="2400" dirty="0" smtClean="0"/>
          </a:p>
          <a:p>
            <a:r>
              <a:rPr lang="sk-SK" sz="2400" dirty="0" smtClean="0"/>
              <a:t>Transformácia: </a:t>
            </a:r>
            <a:r>
              <a:rPr lang="sk-SK" sz="2400" dirty="0" err="1" smtClean="0"/>
              <a:t>chromatogramy</a:t>
            </a:r>
            <a:r>
              <a:rPr lang="sk-SK" sz="2400" dirty="0" smtClean="0"/>
              <a:t> druhej dimenzie sú naskladané na seba, osy x a y – </a:t>
            </a:r>
            <a:r>
              <a:rPr lang="sk-SK" sz="2400" dirty="0" err="1" smtClean="0"/>
              <a:t>retencie</a:t>
            </a:r>
            <a:r>
              <a:rPr lang="sk-SK" sz="2400" dirty="0" smtClean="0"/>
              <a:t> na prvej a druhej kolóne</a:t>
            </a:r>
          </a:p>
          <a:p>
            <a:endParaRPr lang="sk-SK" sz="2400" dirty="0" smtClean="0"/>
          </a:p>
          <a:p>
            <a:r>
              <a:rPr lang="sk-SK" sz="2400" dirty="0" smtClean="0"/>
              <a:t>Vizualizácia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GCxGC</a:t>
            </a:r>
            <a:r>
              <a:rPr lang="sk-SK" dirty="0" smtClean="0"/>
              <a:t> 		aplikácia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Analýzy </a:t>
            </a:r>
            <a:r>
              <a:rPr lang="sk-SK" dirty="0" err="1" smtClean="0"/>
              <a:t>envirom.toxínov</a:t>
            </a:r>
            <a:r>
              <a:rPr lang="sk-SK" dirty="0" smtClean="0"/>
              <a:t> – </a:t>
            </a:r>
            <a:r>
              <a:rPr lang="sk-SK" dirty="0" err="1" smtClean="0"/>
              <a:t>PCBs</a:t>
            </a:r>
            <a:r>
              <a:rPr lang="sk-SK" dirty="0" smtClean="0"/>
              <a:t>, </a:t>
            </a:r>
            <a:r>
              <a:rPr lang="sk-SK" dirty="0" err="1" smtClean="0"/>
              <a:t>PAHs</a:t>
            </a:r>
            <a:r>
              <a:rPr lang="sk-SK" dirty="0" smtClean="0"/>
              <a:t>, </a:t>
            </a:r>
            <a:r>
              <a:rPr lang="sk-SK" dirty="0" err="1" smtClean="0"/>
              <a:t>pescitídy</a:t>
            </a:r>
            <a:r>
              <a:rPr lang="sk-SK" dirty="0" smtClean="0"/>
              <a:t>,..</a:t>
            </a:r>
          </a:p>
          <a:p>
            <a:r>
              <a:rPr lang="sk-SK" dirty="0" smtClean="0"/>
              <a:t>Analýzy prchavých látok kávy</a:t>
            </a:r>
          </a:p>
          <a:p>
            <a:r>
              <a:rPr lang="sk-SK" dirty="0" smtClean="0"/>
              <a:t>Dopingová </a:t>
            </a:r>
            <a:r>
              <a:rPr lang="sk-SK" dirty="0" smtClean="0"/>
              <a:t>kontrola</a:t>
            </a:r>
          </a:p>
          <a:p>
            <a:r>
              <a:rPr lang="sk-SK" dirty="0" err="1" smtClean="0"/>
              <a:t>Enantioselektívne</a:t>
            </a:r>
            <a:r>
              <a:rPr lang="sk-SK" dirty="0" smtClean="0"/>
              <a:t> separácie na </a:t>
            </a:r>
            <a:r>
              <a:rPr lang="sk-SK" dirty="0" err="1" smtClean="0"/>
              <a:t>chirálnych</a:t>
            </a:r>
            <a:r>
              <a:rPr lang="sk-SK" dirty="0" smtClean="0"/>
              <a:t> fázach</a:t>
            </a:r>
            <a:endParaRPr lang="cs-CZ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560B19F8-D488-449F-B969-FAA6FB47B3AE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MDGC </a:t>
            </a:r>
            <a:r>
              <a:rPr lang="sk-SK" i="1" dirty="0" err="1" smtClean="0"/>
              <a:t>vs</a:t>
            </a:r>
            <a:r>
              <a:rPr lang="sk-SK" dirty="0" smtClean="0"/>
              <a:t> </a:t>
            </a:r>
            <a:r>
              <a:rPr lang="sk-SK" dirty="0" err="1" smtClean="0"/>
              <a:t>GCxGC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sz="5100" dirty="0" smtClean="0"/>
              <a:t>MDGC</a:t>
            </a:r>
          </a:p>
          <a:p>
            <a:r>
              <a:rPr lang="sk-SK" sz="4000" dirty="0" smtClean="0"/>
              <a:t>Jedna alebo viac frakcií z prvej kolóny je prenesená na druhú kolónu s rozdielnou </a:t>
            </a:r>
            <a:r>
              <a:rPr lang="sk-SK" sz="4000" dirty="0" err="1" smtClean="0"/>
              <a:t>plaritou</a:t>
            </a:r>
            <a:endParaRPr lang="sk-SK" sz="4000" dirty="0" smtClean="0"/>
          </a:p>
          <a:p>
            <a:r>
              <a:rPr lang="sk-SK" sz="4000" dirty="0" smtClean="0"/>
              <a:t>Kolóna 1: nepolárna, 30-60m</a:t>
            </a:r>
          </a:p>
          <a:p>
            <a:r>
              <a:rPr lang="sk-SK" sz="4000" dirty="0" smtClean="0"/>
              <a:t>Kolóna 2: polárnejšia, okolo 30m</a:t>
            </a:r>
          </a:p>
          <a:p>
            <a:r>
              <a:rPr lang="sk-SK" sz="4000" dirty="0" err="1" smtClean="0"/>
              <a:t>Heart-cut</a:t>
            </a:r>
            <a:r>
              <a:rPr lang="sk-SK" sz="4000" dirty="0" smtClean="0"/>
              <a:t>: priamo prenesená na sekundárnu </a:t>
            </a:r>
            <a:r>
              <a:rPr lang="sk-SK" sz="4000" dirty="0" err="1" smtClean="0"/>
              <a:t>kolónufrakcia</a:t>
            </a:r>
            <a:r>
              <a:rPr lang="sk-SK" sz="4000" dirty="0" smtClean="0"/>
              <a:t> </a:t>
            </a:r>
            <a:r>
              <a:rPr lang="sk-SK" sz="4000" dirty="0" err="1" smtClean="0"/>
              <a:t>eluentu</a:t>
            </a:r>
            <a:r>
              <a:rPr lang="sk-SK" sz="4000" dirty="0" smtClean="0"/>
              <a:t> alebo môže byť zachytená v </a:t>
            </a:r>
            <a:r>
              <a:rPr lang="sk-SK" sz="4000" dirty="0" err="1" smtClean="0"/>
              <a:t>kryogénovom</a:t>
            </a:r>
            <a:r>
              <a:rPr lang="sk-SK" sz="4000" dirty="0" smtClean="0"/>
              <a:t> zariadení a prenesená neskôr – je možné naplniť zariadenie </a:t>
            </a:r>
            <a:endParaRPr lang="sk-SK" sz="4000" dirty="0" smtClean="0"/>
          </a:p>
          <a:p>
            <a:r>
              <a:rPr lang="sk-SK" sz="4000" dirty="0" smtClean="0"/>
              <a:t>Technika vhodná v prípade, že informácie z druhej dimenzie potrebujeme len pre niekoľko frakcií (</a:t>
            </a:r>
            <a:r>
              <a:rPr lang="sk-SK" sz="4000" dirty="0" err="1" smtClean="0"/>
              <a:t>target-analysis</a:t>
            </a:r>
            <a:r>
              <a:rPr lang="sk-SK" sz="4000" dirty="0" smtClean="0"/>
              <a:t>), </a:t>
            </a:r>
            <a:r>
              <a:rPr lang="sk-SK" sz="4000" dirty="0" err="1" smtClean="0"/>
              <a:t>screening</a:t>
            </a:r>
            <a:r>
              <a:rPr lang="sk-SK" sz="4000" dirty="0" smtClean="0"/>
              <a:t> celej vzorky – časovo náročná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sz="5100" dirty="0" err="1" smtClean="0"/>
              <a:t>GCxGC</a:t>
            </a:r>
            <a:endParaRPr lang="cs-CZ" sz="5100" dirty="0" smtClean="0"/>
          </a:p>
          <a:p>
            <a:r>
              <a:rPr lang="sk-SK" sz="4000" dirty="0" smtClean="0"/>
              <a:t>Celá vzorka, nie len </a:t>
            </a:r>
            <a:r>
              <a:rPr lang="sk-SK" sz="4000" dirty="0" err="1" smtClean="0"/>
              <a:t>frakce</a:t>
            </a:r>
            <a:r>
              <a:rPr lang="sk-SK" sz="4000" dirty="0" smtClean="0"/>
              <a:t>, sú separované na 2 rôznych kolónach. </a:t>
            </a:r>
          </a:p>
          <a:p>
            <a:r>
              <a:rPr lang="sk-SK" sz="4000" dirty="0" smtClean="0"/>
              <a:t>Kolóny sú kratšie, </a:t>
            </a:r>
            <a:r>
              <a:rPr lang="sk-SK" sz="4000" dirty="0" smtClean="0"/>
              <a:t>parametre: </a:t>
            </a:r>
          </a:p>
          <a:p>
            <a:pPr lvl="1"/>
            <a:r>
              <a:rPr lang="sk-SK" sz="3700" dirty="0" smtClean="0"/>
              <a:t>K1 = (15-30)m x (0,25-0,32)mm nepolárna</a:t>
            </a:r>
          </a:p>
          <a:p>
            <a:pPr lvl="1"/>
            <a:r>
              <a:rPr lang="sk-SK" sz="3700" dirty="0" smtClean="0"/>
              <a:t>K2 = (0,5-2)m x 0,1mm stredne polárna alebo „</a:t>
            </a:r>
            <a:r>
              <a:rPr lang="sk-SK" sz="3700" dirty="0" err="1" smtClean="0"/>
              <a:t>shape</a:t>
            </a:r>
            <a:r>
              <a:rPr lang="sk-SK" sz="3700" dirty="0" smtClean="0"/>
              <a:t> </a:t>
            </a:r>
            <a:r>
              <a:rPr lang="sk-SK" sz="3700" dirty="0" err="1" smtClean="0"/>
              <a:t>selective</a:t>
            </a:r>
            <a:r>
              <a:rPr lang="sk-SK" sz="3700" dirty="0" smtClean="0"/>
              <a:t>“</a:t>
            </a:r>
            <a:endParaRPr lang="sk-SK" sz="3700" dirty="0" smtClean="0"/>
          </a:p>
          <a:p>
            <a:r>
              <a:rPr lang="sk-SK" sz="4000" dirty="0" smtClean="0"/>
              <a:t>Krátka sekundárna kolóna umožňuje veľmi rýchle separácie počas zberu frakcií z prvej kolóny. </a:t>
            </a:r>
            <a:r>
              <a:rPr lang="sk-SK" sz="4000" dirty="0" err="1" smtClean="0"/>
              <a:t>Elučné</a:t>
            </a:r>
            <a:r>
              <a:rPr lang="sk-SK" sz="4000" dirty="0" smtClean="0"/>
              <a:t> profily oboch kolón sú zachované</a:t>
            </a:r>
            <a:endParaRPr lang="sk-SK" sz="4000" dirty="0" smtClean="0"/>
          </a:p>
          <a:p>
            <a:r>
              <a:rPr lang="sk-SK" sz="4000" dirty="0" smtClean="0"/>
              <a:t>Dôležitou časťou systému je modulátor – akumuluje frakcie z prvej kolóny na krátky úsek kolóny a následne ich rýchlo prepustí na druhú kolónu.</a:t>
            </a:r>
          </a:p>
          <a:p>
            <a:r>
              <a:rPr lang="sk-SK" sz="4000" dirty="0" smtClean="0"/>
              <a:t>Modulátory: termálna </a:t>
            </a:r>
            <a:r>
              <a:rPr lang="sk-SK" sz="4000" dirty="0" err="1" smtClean="0"/>
              <a:t>desorpcia</a:t>
            </a:r>
            <a:r>
              <a:rPr lang="sk-SK" sz="4000" dirty="0" smtClean="0"/>
              <a:t>, </a:t>
            </a:r>
            <a:r>
              <a:rPr lang="sk-SK" sz="4000" dirty="0" err="1" smtClean="0"/>
              <a:t>kryofokusácia</a:t>
            </a:r>
            <a:endParaRPr lang="sk-SK" sz="4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Multidimenzionálna</a:t>
            </a:r>
            <a:r>
              <a:rPr lang="sk-SK" dirty="0" smtClean="0"/>
              <a:t> </a:t>
            </a:r>
            <a:r>
              <a:rPr lang="sk-SK" dirty="0" err="1" smtClean="0"/>
              <a:t>chromatografia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Dnešný vývoj</a:t>
            </a:r>
          </a:p>
          <a:p>
            <a:pPr lvl="1"/>
            <a:r>
              <a:rPr lang="sk-SK" dirty="0" smtClean="0"/>
              <a:t> vyhýbanie sa </a:t>
            </a:r>
            <a:r>
              <a:rPr lang="sk-SK" dirty="0" err="1" smtClean="0"/>
              <a:t>pracnej</a:t>
            </a:r>
            <a:r>
              <a:rPr lang="sk-SK" dirty="0" smtClean="0"/>
              <a:t> </a:t>
            </a:r>
            <a:r>
              <a:rPr lang="sk-SK" dirty="0" err="1" smtClean="0"/>
              <a:t>predkolónovej</a:t>
            </a:r>
            <a:r>
              <a:rPr lang="sk-SK" dirty="0" smtClean="0"/>
              <a:t> analýze vzorku, ktorá je značným zdrojom chýb – najmä pre komplexné matrice</a:t>
            </a:r>
          </a:p>
          <a:p>
            <a:pPr lvl="1"/>
            <a:r>
              <a:rPr lang="sk-SK" dirty="0" smtClean="0"/>
              <a:t>1D </a:t>
            </a:r>
            <a:r>
              <a:rPr lang="sk-SK" dirty="0" err="1" smtClean="0"/>
              <a:t>chromatografia</a:t>
            </a:r>
            <a:r>
              <a:rPr lang="sk-SK" dirty="0" smtClean="0"/>
              <a:t> neposkytuje rozlíšenie a oddelenie </a:t>
            </a:r>
            <a:r>
              <a:rPr lang="sk-SK" dirty="0" err="1" smtClean="0"/>
              <a:t>píkov</a:t>
            </a:r>
            <a:r>
              <a:rPr lang="sk-SK" dirty="0" smtClean="0"/>
              <a:t> potrebné pre získanie najlepších výsledkov pre analýzu </a:t>
            </a:r>
          </a:p>
          <a:p>
            <a:pPr lvl="1"/>
            <a:r>
              <a:rPr lang="sk-SK" dirty="0" smtClean="0"/>
              <a:t>MDGC  je zaujímavou alternatívou pre analýzy komplexných vzoriek v situáciách, kde technologické zdokonaľovanie dosahuje svojho maxima. (technológia kolóny)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MDGC				zloženie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Základné zariadenie: 1 termostat, 2 kolóny,  detektor, 1 prepínací systém. </a:t>
            </a:r>
          </a:p>
          <a:p>
            <a:pPr lvl="1"/>
            <a:r>
              <a:rPr lang="sk-SK" dirty="0" smtClean="0"/>
              <a:t>Nevýhodou najjednoduchšej </a:t>
            </a:r>
            <a:r>
              <a:rPr lang="sk-SK" dirty="0" err="1" smtClean="0"/>
              <a:t>konfig</a:t>
            </a:r>
            <a:r>
              <a:rPr lang="sk-SK" dirty="0" smtClean="0"/>
              <a:t>. je spoločný termostat pre obe kolóny – </a:t>
            </a:r>
            <a:r>
              <a:rPr lang="sk-SK" dirty="0" err="1" smtClean="0"/>
              <a:t>tj</a:t>
            </a:r>
            <a:r>
              <a:rPr lang="sk-SK" dirty="0" smtClean="0"/>
              <a:t>. Spoločný teplotný program pre obe kolóny: strata </a:t>
            </a:r>
            <a:r>
              <a:rPr lang="sk-SK" dirty="0" err="1" smtClean="0"/>
              <a:t>píkovej</a:t>
            </a:r>
            <a:r>
              <a:rPr lang="sk-SK" dirty="0" smtClean="0"/>
              <a:t> kapacity. </a:t>
            </a:r>
          </a:p>
          <a:p>
            <a:pPr lvl="1"/>
            <a:r>
              <a:rPr lang="sk-SK" dirty="0" smtClean="0"/>
              <a:t>Riešenie: zavedenie </a:t>
            </a:r>
            <a:r>
              <a:rPr lang="sk-SK" dirty="0" err="1" smtClean="0"/>
              <a:t>kryogénnej</a:t>
            </a:r>
            <a:r>
              <a:rPr lang="sk-SK" dirty="0" smtClean="0"/>
              <a:t> </a:t>
            </a:r>
            <a:r>
              <a:rPr lang="sk-SK" dirty="0" smtClean="0"/>
              <a:t>pasce/2 termostaty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MDGC/GC </a:t>
            </a:r>
            <a:r>
              <a:rPr lang="sk-SK" dirty="0" smtClean="0"/>
              <a:t>	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Multidimenzionálny</a:t>
            </a:r>
            <a:r>
              <a:rPr lang="sk-SK" dirty="0" smtClean="0"/>
              <a:t> systém GC/GCMS vykonáva separácie s použitím 2 kolón, ktoré majú odlišný charakter. Systém obsahuje mechanizmus v ktorom nedostatočne oddelené </a:t>
            </a:r>
            <a:r>
              <a:rPr lang="sk-SK" dirty="0" smtClean="0"/>
              <a:t>komponenty vo frakciách </a:t>
            </a:r>
            <a:r>
              <a:rPr lang="sk-SK" dirty="0" smtClean="0"/>
              <a:t>z 1. kolóny prechádzajú na 2. kolónu pomocou tzv. </a:t>
            </a:r>
            <a:r>
              <a:rPr lang="sk-SK" dirty="0" err="1" smtClean="0"/>
              <a:t>Heart-cut</a:t>
            </a:r>
            <a:r>
              <a:rPr lang="sk-SK" dirty="0" smtClean="0"/>
              <a:t> systému.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Obrázek 4" descr="oh80jt000000ad0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509120"/>
            <a:ext cx="3277977" cy="1931665"/>
          </a:xfrm>
          <a:prstGeom prst="rect">
            <a:avLst/>
          </a:prstGeom>
        </p:spPr>
      </p:pic>
      <p:pic>
        <p:nvPicPr>
          <p:cNvPr id="28674" name="Picture 2" descr="MDGC/GCMS-20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6095" y="4509120"/>
            <a:ext cx="2899293" cy="1612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MDGC			 zapojenie</a:t>
            </a:r>
            <a:endParaRPr lang="cs-CZ" dirty="0"/>
          </a:p>
        </p:txBody>
      </p:sp>
      <p:pic>
        <p:nvPicPr>
          <p:cNvPr id="5" name="Zástupný symbol pro obsah 4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3528" y="1772816"/>
            <a:ext cx="4262946" cy="237626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6" name="Obrázek 5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916832"/>
            <a:ext cx="3960440" cy="272074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95536" y="5157192"/>
            <a:ext cx="705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Obrázky A-D  zobrazujú inkorporáciu </a:t>
            </a:r>
            <a:r>
              <a:rPr lang="sk-SK" dirty="0" err="1" smtClean="0"/>
              <a:t>heart-cut</a:t>
            </a:r>
            <a:r>
              <a:rPr lang="sk-SK" dirty="0" smtClean="0"/>
              <a:t> systémov do MDGC, násobné detektory D1 a D2, násobné kolóny, duálne termostaty a </a:t>
            </a:r>
            <a:r>
              <a:rPr lang="sk-SK" dirty="0" err="1" smtClean="0"/>
              <a:t>kryo</a:t>
            </a:r>
            <a:r>
              <a:rPr lang="sk-SK" dirty="0" smtClean="0"/>
              <a:t> záchyt (</a:t>
            </a:r>
            <a:r>
              <a:rPr lang="sk-SK" dirty="0" err="1" smtClean="0"/>
              <a:t>konvenkčné</a:t>
            </a:r>
            <a:r>
              <a:rPr lang="sk-SK" dirty="0" smtClean="0"/>
              <a:t> MDGC)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MDGC			 </a:t>
            </a:r>
            <a:r>
              <a:rPr lang="sk-SK" sz="3600" dirty="0" smtClean="0"/>
              <a:t>transfer medzi kolónami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Dôležitou súčasťou MDGC je prepínací systém, najpoužívanejšie: mechanické chlopne a DEANS tlakový spínač. Komerčne dostupné, </a:t>
            </a:r>
          </a:p>
          <a:p>
            <a:r>
              <a:rPr lang="sk-SK" dirty="0" err="1" smtClean="0"/>
              <a:t>Heart-cut</a:t>
            </a:r>
            <a:r>
              <a:rPr lang="sk-SK" dirty="0" smtClean="0"/>
              <a:t>: chlopňa (</a:t>
            </a:r>
            <a:r>
              <a:rPr lang="sk-SK" dirty="0" err="1" smtClean="0"/>
              <a:t>valve</a:t>
            </a:r>
            <a:r>
              <a:rPr lang="sk-SK" dirty="0" smtClean="0"/>
              <a:t>), tlakový spínač DEAN</a:t>
            </a:r>
          </a:p>
          <a:p>
            <a:pPr lvl="1"/>
            <a:r>
              <a:rPr lang="sk-SK" dirty="0" smtClean="0"/>
              <a:t>Chlopňa: kontrola tlaku a prietoku (kolóny s podobnými </a:t>
            </a:r>
            <a:r>
              <a:rPr lang="sk-SK" dirty="0" err="1" smtClean="0"/>
              <a:t>vl</a:t>
            </a:r>
            <a:r>
              <a:rPr lang="sk-SK" dirty="0" smtClean="0"/>
              <a:t>.), problémy s pamäťovým javom – </a:t>
            </a:r>
            <a:r>
              <a:rPr lang="sk-SK" dirty="0" err="1" smtClean="0"/>
              <a:t>adsorbcia</a:t>
            </a:r>
            <a:r>
              <a:rPr lang="sk-SK" dirty="0" smtClean="0"/>
              <a:t> a stabilita analytu, mŕtvy objem, odolnosť voči T. </a:t>
            </a:r>
            <a:r>
              <a:rPr lang="sk-SK" u="sng" dirty="0" smtClean="0"/>
              <a:t>Lacné</a:t>
            </a:r>
          </a:p>
          <a:p>
            <a:pPr lvl="1"/>
            <a:r>
              <a:rPr lang="sk-SK" dirty="0" smtClean="0"/>
              <a:t>Tlakový spínač: založený na rovnováhe tlakov,  zložený z „</a:t>
            </a:r>
            <a:r>
              <a:rPr lang="sk-SK" dirty="0" err="1" smtClean="0"/>
              <a:t>live</a:t>
            </a:r>
            <a:r>
              <a:rPr lang="sk-SK" dirty="0" smtClean="0"/>
              <a:t> </a:t>
            </a:r>
            <a:r>
              <a:rPr lang="sk-SK" dirty="0" err="1" smtClean="0"/>
              <a:t>T-pieces</a:t>
            </a:r>
            <a:r>
              <a:rPr lang="sk-SK" dirty="0" smtClean="0"/>
              <a:t>“ , zložitá optimalizácia, problémy s rozširujúcimi sa </a:t>
            </a:r>
            <a:r>
              <a:rPr lang="sk-SK" dirty="0" err="1" smtClean="0"/>
              <a:t>píkmi</a:t>
            </a:r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pPr lvl="1">
              <a:buNone/>
            </a:pPr>
            <a:r>
              <a:rPr lang="sk-SK" dirty="0" smtClean="0"/>
              <a:t>Prepínanie je riadené centrálne GC, alebo externým modulom</a:t>
            </a:r>
            <a:endParaRPr lang="cs-CZ" dirty="0" smtClean="0"/>
          </a:p>
          <a:p>
            <a:pPr lvl="1"/>
            <a:endParaRPr lang="sk-SK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MDGC			 </a:t>
            </a:r>
            <a:r>
              <a:rPr lang="sk-SK" sz="3600" dirty="0" smtClean="0"/>
              <a:t>transfer medzi kolónami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0B19F8-D488-449F-B969-FAA6FB47B3AE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5" name="Zástupný symbol pro obsah 4" descr="6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23528" y="1916832"/>
            <a:ext cx="3438525" cy="4124325"/>
          </a:xfrm>
        </p:spPr>
      </p:pic>
      <p:sp>
        <p:nvSpPr>
          <p:cNvPr id="6" name="TextovéPole 5"/>
          <p:cNvSpPr txBox="1"/>
          <p:nvPr/>
        </p:nvSpPr>
        <p:spPr>
          <a:xfrm>
            <a:off x="4427984" y="2492896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Obrázok a:  schéma MDGC-ECD/ECD </a:t>
            </a:r>
          </a:p>
          <a:p>
            <a:endParaRPr lang="sk-SK" dirty="0" smtClean="0"/>
          </a:p>
          <a:p>
            <a:r>
              <a:rPr lang="sk-SK" dirty="0" smtClean="0"/>
              <a:t>Obrázok b: MDGC-ECD/MSD</a:t>
            </a:r>
          </a:p>
          <a:p>
            <a:endParaRPr lang="sk-SK" dirty="0" smtClean="0"/>
          </a:p>
          <a:p>
            <a:r>
              <a:rPr lang="sk-SK" dirty="0" smtClean="0"/>
              <a:t>MV: mechanická chlopňa, DV: DEANS tlakový spínač, TL: transfer </a:t>
            </a:r>
            <a:r>
              <a:rPr lang="sk-SK" dirty="0" err="1" smtClean="0"/>
              <a:t>line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957</TotalTime>
  <Words>1499</Words>
  <Application>Microsoft Office PowerPoint</Application>
  <PresentationFormat>Předvádění na obrazovce (4:3)</PresentationFormat>
  <Paragraphs>178</Paragraphs>
  <Slides>27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Medián</vt:lpstr>
      <vt:lpstr>MULTIDIMENZIONáLNA      a KOMPREHENSíVNA dvojdimenzionálna GC</vt:lpstr>
      <vt:lpstr>Multidimenzionálna chromatografia</vt:lpstr>
      <vt:lpstr>MDGC vs GCxGC</vt:lpstr>
      <vt:lpstr>Multidimenzionálna chromatografia</vt:lpstr>
      <vt:lpstr>MDGC    zloženie</vt:lpstr>
      <vt:lpstr>MDGC/GC  </vt:lpstr>
      <vt:lpstr>MDGC    zapojenie</vt:lpstr>
      <vt:lpstr>MDGC    transfer medzi kolónami</vt:lpstr>
      <vt:lpstr>MDGC    transfer medzi kolónami</vt:lpstr>
      <vt:lpstr>MDGC     transfer medzi kolónami</vt:lpstr>
      <vt:lpstr>MDGC    výsledky</vt:lpstr>
      <vt:lpstr>MDGC    aplikácie</vt:lpstr>
      <vt:lpstr>Komprehensívna dvojdimenzionálna GC (GCxGC)</vt:lpstr>
      <vt:lpstr>GCxGC    princíp</vt:lpstr>
      <vt:lpstr>GCxGC    zapojenie</vt:lpstr>
      <vt:lpstr>GCxGC    používané termíny</vt:lpstr>
      <vt:lpstr>GCxGC    modulátory</vt:lpstr>
      <vt:lpstr>GCxGC    modulátory</vt:lpstr>
      <vt:lpstr>GCxGC    modulátory</vt:lpstr>
      <vt:lpstr>GCxGC    kryo.modulátor</vt:lpstr>
      <vt:lpstr>GCxGC    kolóny</vt:lpstr>
      <vt:lpstr>GCxGC    detektory</vt:lpstr>
      <vt:lpstr>GCxGC</vt:lpstr>
      <vt:lpstr>GCxGC   interpretácia dát</vt:lpstr>
      <vt:lpstr>GCxGC    vizualizácia</vt:lpstr>
      <vt:lpstr>GCxGC   aplikácia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MULTIDIMENZIONALNA a KOMPREHENSIVNA GC</dc:title>
  <dc:creator>maja</dc:creator>
  <cp:lastModifiedBy>maja</cp:lastModifiedBy>
  <cp:revision>99</cp:revision>
  <dcterms:created xsi:type="dcterms:W3CDTF">2012-03-24T21:39:58Z</dcterms:created>
  <dcterms:modified xsi:type="dcterms:W3CDTF">2012-03-27T12:50:29Z</dcterms:modified>
</cp:coreProperties>
</file>