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95" r:id="rId5"/>
    <p:sldId id="789" r:id="rId6"/>
    <p:sldId id="866" r:id="rId7"/>
    <p:sldId id="877" r:id="rId8"/>
    <p:sldId id="878" r:id="rId9"/>
    <p:sldId id="879" r:id="rId10"/>
    <p:sldId id="813" r:id="rId11"/>
    <p:sldId id="864" r:id="rId12"/>
    <p:sldId id="863" r:id="rId13"/>
    <p:sldId id="880" r:id="rId14"/>
    <p:sldId id="881" r:id="rId15"/>
    <p:sldId id="832" r:id="rId16"/>
    <p:sldId id="862" r:id="rId17"/>
    <p:sldId id="870" r:id="rId18"/>
    <p:sldId id="871" r:id="rId19"/>
    <p:sldId id="861" r:id="rId20"/>
    <p:sldId id="865" r:id="rId21"/>
    <p:sldId id="869" r:id="rId22"/>
    <p:sldId id="868" r:id="rId23"/>
    <p:sldId id="875" r:id="rId24"/>
    <p:sldId id="874" r:id="rId25"/>
    <p:sldId id="872" r:id="rId26"/>
  </p:sldIdLst>
  <p:sldSz cx="13817600" cy="7772400"/>
  <p:notesSz cx="6858000" cy="1304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6" algn="l" defTabSz="9143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9" algn="l" defTabSz="9143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72" algn="l" defTabSz="9143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5" algn="l" defTabSz="9143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Žaneta Procházková" initials="ŽP [2]" lastIdx="1" clrIdx="6">
    <p:extLst>
      <p:ext uri="{19B8F6BF-5375-455C-9EA6-DF929625EA0E}">
        <p15:presenceInfo xmlns:p15="http://schemas.microsoft.com/office/powerpoint/2012/main" userId="Žaneta Procházková" providerId="None"/>
      </p:ext>
    </p:extLst>
  </p:cmAuthor>
  <p:cmAuthor id="1" name="Šárka Grofová" initials="ŠG" lastIdx="9" clrIdx="0">
    <p:extLst>
      <p:ext uri="{19B8F6BF-5375-455C-9EA6-DF929625EA0E}">
        <p15:presenceInfo xmlns:p15="http://schemas.microsoft.com/office/powerpoint/2012/main" userId="S::40070719@cuni.cz::6f24067a-462d-4469-9007-78cd64304a59" providerId="AD"/>
      </p:ext>
    </p:extLst>
  </p:cmAuthor>
  <p:cmAuthor id="2" name="Šárka Grofová" initials="ŠG [2]" lastIdx="10" clrIdx="1">
    <p:extLst>
      <p:ext uri="{19B8F6BF-5375-455C-9EA6-DF929625EA0E}">
        <p15:presenceInfo xmlns:p15="http://schemas.microsoft.com/office/powerpoint/2012/main" userId="Šárka Grofová" providerId="None"/>
      </p:ext>
    </p:extLst>
  </p:cmAuthor>
  <p:cmAuthor id="3" name="Dagmar Hanzlíková" initials="DH" lastIdx="8" clrIdx="2">
    <p:extLst>
      <p:ext uri="{19B8F6BF-5375-455C-9EA6-DF929625EA0E}">
        <p15:presenceInfo xmlns:p15="http://schemas.microsoft.com/office/powerpoint/2012/main" userId="S::26388351@cuni.cz::16c20fdb-c8f0-4a68-8c43-8e49d23c72f6" providerId="AD"/>
      </p:ext>
    </p:extLst>
  </p:cmAuthor>
  <p:cmAuthor id="4" name="Tereza Simandlová" initials="TS" lastIdx="3" clrIdx="3">
    <p:extLst>
      <p:ext uri="{19B8F6BF-5375-455C-9EA6-DF929625EA0E}">
        <p15:presenceInfo xmlns:p15="http://schemas.microsoft.com/office/powerpoint/2012/main" userId="S::33352489@cuni.cz::2eceac8d-4fd1-4bf0-bb81-ee1a924b3f64" providerId="AD"/>
      </p:ext>
    </p:extLst>
  </p:cmAuthor>
  <p:cmAuthor id="5" name="Valentýna Drtinová" initials="VD" lastIdx="2" clrIdx="4">
    <p:extLst>
      <p:ext uri="{19B8F6BF-5375-455C-9EA6-DF929625EA0E}">
        <p15:presenceInfo xmlns:p15="http://schemas.microsoft.com/office/powerpoint/2012/main" userId="S::86605849@cuni.cz::7a997983-ad9a-47f9-bd05-53568e63f821" providerId="AD"/>
      </p:ext>
    </p:extLst>
  </p:cmAuthor>
  <p:cmAuthor id="6" name="Žaneta Procházková" initials="ŽP" lastIdx="1" clrIdx="5">
    <p:extLst>
      <p:ext uri="{19B8F6BF-5375-455C-9EA6-DF929625EA0E}">
        <p15:presenceInfo xmlns:p15="http://schemas.microsoft.com/office/powerpoint/2012/main" userId="S::56465109@cuni.cz::b067eab8-7250-4534-993d-09dbb0269b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  <a:srgbClr val="003657"/>
    <a:srgbClr val="E12244"/>
    <a:srgbClr val="FFFFFF"/>
    <a:srgbClr val="FFFFCC"/>
    <a:srgbClr val="009AD0"/>
    <a:srgbClr val="19516C"/>
    <a:srgbClr val="FBB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337" autoAdjust="0"/>
  </p:normalViewPr>
  <p:slideViewPr>
    <p:cSldViewPr snapToGrid="0">
      <p:cViewPr varScale="1">
        <p:scale>
          <a:sx n="43" d="100"/>
          <a:sy n="43" d="100"/>
        </p:scale>
        <p:origin x="48" y="48"/>
      </p:cViewPr>
      <p:guideLst>
        <p:guide orient="horz" pos="2448"/>
        <p:guide pos="43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mar Hanzlíková" userId="16c20fdb-c8f0-4a68-8c43-8e49d23c72f6" providerId="ADAL" clId="{85163AEA-8D0B-45AC-B4ED-E6638FA2168D}"/>
    <pc:docChg chg="undo redo custSel addSld delSld modSld">
      <pc:chgData name="Dagmar Hanzlíková" userId="16c20fdb-c8f0-4a68-8c43-8e49d23c72f6" providerId="ADAL" clId="{85163AEA-8D0B-45AC-B4ED-E6638FA2168D}" dt="2024-05-19T20:10:45.073" v="354" actId="47"/>
      <pc:docMkLst>
        <pc:docMk/>
      </pc:docMkLst>
      <pc:sldChg chg="modSp mod">
        <pc:chgData name="Dagmar Hanzlíková" userId="16c20fdb-c8f0-4a68-8c43-8e49d23c72f6" providerId="ADAL" clId="{85163AEA-8D0B-45AC-B4ED-E6638FA2168D}" dt="2024-05-15T13:43:02.285" v="3" actId="20577"/>
        <pc:sldMkLst>
          <pc:docMk/>
          <pc:sldMk cId="2409560345" sldId="295"/>
        </pc:sldMkLst>
        <pc:spChg chg="mod">
          <ac:chgData name="Dagmar Hanzlíková" userId="16c20fdb-c8f0-4a68-8c43-8e49d23c72f6" providerId="ADAL" clId="{85163AEA-8D0B-45AC-B4ED-E6638FA2168D}" dt="2024-05-15T13:43:02.285" v="3" actId="20577"/>
          <ac:spMkLst>
            <pc:docMk/>
            <pc:sldMk cId="2409560345" sldId="295"/>
            <ac:spMk id="9" creationId="{54AA53B5-9337-76D3-CB6E-6CE4E588CA6B}"/>
          </ac:spMkLst>
        </pc:spChg>
      </pc:sldChg>
      <pc:sldChg chg="del">
        <pc:chgData name="Dagmar Hanzlíková" userId="16c20fdb-c8f0-4a68-8c43-8e49d23c72f6" providerId="ADAL" clId="{85163AEA-8D0B-45AC-B4ED-E6638FA2168D}" dt="2024-05-19T20:10:04.137" v="346" actId="47"/>
        <pc:sldMkLst>
          <pc:docMk/>
          <pc:sldMk cId="4125195445" sldId="807"/>
        </pc:sldMkLst>
      </pc:sldChg>
      <pc:sldChg chg="del">
        <pc:chgData name="Dagmar Hanzlíková" userId="16c20fdb-c8f0-4a68-8c43-8e49d23c72f6" providerId="ADAL" clId="{85163AEA-8D0B-45AC-B4ED-E6638FA2168D}" dt="2024-05-19T18:43:47.408" v="344" actId="47"/>
        <pc:sldMkLst>
          <pc:docMk/>
          <pc:sldMk cId="40598599" sldId="810"/>
        </pc:sldMkLst>
      </pc:sldChg>
      <pc:sldChg chg="del">
        <pc:chgData name="Dagmar Hanzlíková" userId="16c20fdb-c8f0-4a68-8c43-8e49d23c72f6" providerId="ADAL" clId="{85163AEA-8D0B-45AC-B4ED-E6638FA2168D}" dt="2024-05-19T20:10:43.186" v="353" actId="47"/>
        <pc:sldMkLst>
          <pc:docMk/>
          <pc:sldMk cId="2961553704" sldId="831"/>
        </pc:sldMkLst>
      </pc:sldChg>
      <pc:sldChg chg="del">
        <pc:chgData name="Dagmar Hanzlíková" userId="16c20fdb-c8f0-4a68-8c43-8e49d23c72f6" providerId="ADAL" clId="{85163AEA-8D0B-45AC-B4ED-E6638FA2168D}" dt="2024-05-19T20:10:45.073" v="354" actId="47"/>
        <pc:sldMkLst>
          <pc:docMk/>
          <pc:sldMk cId="103807294" sldId="859"/>
        </pc:sldMkLst>
      </pc:sldChg>
      <pc:sldChg chg="del">
        <pc:chgData name="Dagmar Hanzlíková" userId="16c20fdb-c8f0-4a68-8c43-8e49d23c72f6" providerId="ADAL" clId="{85163AEA-8D0B-45AC-B4ED-E6638FA2168D}" dt="2024-05-19T20:10:24.575" v="350" actId="47"/>
        <pc:sldMkLst>
          <pc:docMk/>
          <pc:sldMk cId="2375201786" sldId="867"/>
        </pc:sldMkLst>
      </pc:sldChg>
      <pc:sldChg chg="modSp mod">
        <pc:chgData name="Dagmar Hanzlíková" userId="16c20fdb-c8f0-4a68-8c43-8e49d23c72f6" providerId="ADAL" clId="{85163AEA-8D0B-45AC-B4ED-E6638FA2168D}" dt="2024-05-15T13:45:26.366" v="146" actId="20577"/>
        <pc:sldMkLst>
          <pc:docMk/>
          <pc:sldMk cId="2214609215" sldId="868"/>
        </pc:sldMkLst>
        <pc:spChg chg="mod">
          <ac:chgData name="Dagmar Hanzlíková" userId="16c20fdb-c8f0-4a68-8c43-8e49d23c72f6" providerId="ADAL" clId="{85163AEA-8D0B-45AC-B4ED-E6638FA2168D}" dt="2024-05-15T13:45:26.366" v="146" actId="20577"/>
          <ac:spMkLst>
            <pc:docMk/>
            <pc:sldMk cId="2214609215" sldId="868"/>
            <ac:spMk id="5" creationId="{79FB7243-BBBF-4EB7-B2AE-69D4F7E1F156}"/>
          </ac:spMkLst>
        </pc:spChg>
      </pc:sldChg>
      <pc:sldChg chg="modSp mod">
        <pc:chgData name="Dagmar Hanzlíková" userId="16c20fdb-c8f0-4a68-8c43-8e49d23c72f6" providerId="ADAL" clId="{85163AEA-8D0B-45AC-B4ED-E6638FA2168D}" dt="2024-05-15T13:43:46.719" v="10" actId="20577"/>
        <pc:sldMkLst>
          <pc:docMk/>
          <pc:sldMk cId="2159613127" sldId="869"/>
        </pc:sldMkLst>
        <pc:spChg chg="mod">
          <ac:chgData name="Dagmar Hanzlíková" userId="16c20fdb-c8f0-4a68-8c43-8e49d23c72f6" providerId="ADAL" clId="{85163AEA-8D0B-45AC-B4ED-E6638FA2168D}" dt="2024-05-15T13:43:46.719" v="10" actId="20577"/>
          <ac:spMkLst>
            <pc:docMk/>
            <pc:sldMk cId="2159613127" sldId="869"/>
            <ac:spMk id="7" creationId="{807AA1A8-2BC7-03D5-D81A-8E5DA4B420F8}"/>
          </ac:spMkLst>
        </pc:spChg>
      </pc:sldChg>
      <pc:sldChg chg="modSp mod">
        <pc:chgData name="Dagmar Hanzlíková" userId="16c20fdb-c8f0-4a68-8c43-8e49d23c72f6" providerId="ADAL" clId="{85163AEA-8D0B-45AC-B4ED-E6638FA2168D}" dt="2024-05-15T13:43:11.260" v="7" actId="20577"/>
        <pc:sldMkLst>
          <pc:docMk/>
          <pc:sldMk cId="2494068581" sldId="872"/>
        </pc:sldMkLst>
        <pc:spChg chg="mod">
          <ac:chgData name="Dagmar Hanzlíková" userId="16c20fdb-c8f0-4a68-8c43-8e49d23c72f6" providerId="ADAL" clId="{85163AEA-8D0B-45AC-B4ED-E6638FA2168D}" dt="2024-05-15T13:43:11.260" v="7" actId="20577"/>
          <ac:spMkLst>
            <pc:docMk/>
            <pc:sldMk cId="2494068581" sldId="872"/>
            <ac:spMk id="9" creationId="{54AA53B5-9337-76D3-CB6E-6CE4E588CA6B}"/>
          </ac:spMkLst>
        </pc:spChg>
      </pc:sldChg>
      <pc:sldChg chg="addSp modSp add mod">
        <pc:chgData name="Dagmar Hanzlíková" userId="16c20fdb-c8f0-4a68-8c43-8e49d23c72f6" providerId="ADAL" clId="{85163AEA-8D0B-45AC-B4ED-E6638FA2168D}" dt="2024-05-15T13:52:26.278" v="342" actId="1038"/>
        <pc:sldMkLst>
          <pc:docMk/>
          <pc:sldMk cId="2665319256" sldId="875"/>
        </pc:sldMkLst>
        <pc:spChg chg="add mod">
          <ac:chgData name="Dagmar Hanzlíková" userId="16c20fdb-c8f0-4a68-8c43-8e49d23c72f6" providerId="ADAL" clId="{85163AEA-8D0B-45AC-B4ED-E6638FA2168D}" dt="2024-05-15T13:52:26.278" v="342" actId="1038"/>
          <ac:spMkLst>
            <pc:docMk/>
            <pc:sldMk cId="2665319256" sldId="875"/>
            <ac:spMk id="2" creationId="{9DA904DF-74B4-4781-B3B9-1FF88AD6FAC1}"/>
          </ac:spMkLst>
        </pc:spChg>
        <pc:spChg chg="mod">
          <ac:chgData name="Dagmar Hanzlíková" userId="16c20fdb-c8f0-4a68-8c43-8e49d23c72f6" providerId="ADAL" clId="{85163AEA-8D0B-45AC-B4ED-E6638FA2168D}" dt="2024-05-15T13:49:10.602" v="311" actId="5793"/>
          <ac:spMkLst>
            <pc:docMk/>
            <pc:sldMk cId="2665319256" sldId="875"/>
            <ac:spMk id="5" creationId="{79FB7243-BBBF-4EB7-B2AE-69D4F7E1F156}"/>
          </ac:spMkLst>
        </pc:spChg>
        <pc:spChg chg="add mod">
          <ac:chgData name="Dagmar Hanzlíková" userId="16c20fdb-c8f0-4a68-8c43-8e49d23c72f6" providerId="ADAL" clId="{85163AEA-8D0B-45AC-B4ED-E6638FA2168D}" dt="2024-05-15T13:52:21.500" v="339" actId="1038"/>
          <ac:spMkLst>
            <pc:docMk/>
            <pc:sldMk cId="2665319256" sldId="875"/>
            <ac:spMk id="6" creationId="{1E54B525-E97B-44F8-8D29-38C812830000}"/>
          </ac:spMkLst>
        </pc:spChg>
      </pc:sldChg>
      <pc:sldChg chg="add del">
        <pc:chgData name="Dagmar Hanzlíková" userId="16c20fdb-c8f0-4a68-8c43-8e49d23c72f6" providerId="ADAL" clId="{85163AEA-8D0B-45AC-B4ED-E6638FA2168D}" dt="2024-05-19T20:10:13.055" v="348" actId="47"/>
        <pc:sldMkLst>
          <pc:docMk/>
          <pc:sldMk cId="3664073136" sldId="876"/>
        </pc:sldMkLst>
      </pc:sldChg>
      <pc:sldChg chg="add">
        <pc:chgData name="Dagmar Hanzlíková" userId="16c20fdb-c8f0-4a68-8c43-8e49d23c72f6" providerId="ADAL" clId="{85163AEA-8D0B-45AC-B4ED-E6638FA2168D}" dt="2024-05-19T20:10:02.590" v="345"/>
        <pc:sldMkLst>
          <pc:docMk/>
          <pc:sldMk cId="2821282080" sldId="877"/>
        </pc:sldMkLst>
      </pc:sldChg>
      <pc:sldChg chg="add">
        <pc:chgData name="Dagmar Hanzlíková" userId="16c20fdb-c8f0-4a68-8c43-8e49d23c72f6" providerId="ADAL" clId="{85163AEA-8D0B-45AC-B4ED-E6638FA2168D}" dt="2024-05-19T20:10:10.994" v="347"/>
        <pc:sldMkLst>
          <pc:docMk/>
          <pc:sldMk cId="2090949907" sldId="878"/>
        </pc:sldMkLst>
      </pc:sldChg>
      <pc:sldChg chg="add">
        <pc:chgData name="Dagmar Hanzlíková" userId="16c20fdb-c8f0-4a68-8c43-8e49d23c72f6" providerId="ADAL" clId="{85163AEA-8D0B-45AC-B4ED-E6638FA2168D}" dt="2024-05-19T20:10:21.785" v="349"/>
        <pc:sldMkLst>
          <pc:docMk/>
          <pc:sldMk cId="876804392" sldId="879"/>
        </pc:sldMkLst>
      </pc:sldChg>
      <pc:sldChg chg="add">
        <pc:chgData name="Dagmar Hanzlíková" userId="16c20fdb-c8f0-4a68-8c43-8e49d23c72f6" providerId="ADAL" clId="{85163AEA-8D0B-45AC-B4ED-E6638FA2168D}" dt="2024-05-19T20:10:33.811" v="351"/>
        <pc:sldMkLst>
          <pc:docMk/>
          <pc:sldMk cId="606674193" sldId="880"/>
        </pc:sldMkLst>
      </pc:sldChg>
      <pc:sldChg chg="add">
        <pc:chgData name="Dagmar Hanzlíková" userId="16c20fdb-c8f0-4a68-8c43-8e49d23c72f6" providerId="ADAL" clId="{85163AEA-8D0B-45AC-B4ED-E6638FA2168D}" dt="2024-05-19T20:10:39.238" v="352"/>
        <pc:sldMkLst>
          <pc:docMk/>
          <pc:sldMk cId="1645678296" sldId="8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B2828-851C-4F32-B428-FFDC50405569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5B3B9-6A06-46A1-8519-21A033D6D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20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5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059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693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062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155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438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056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522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575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045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028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17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595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531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00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59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94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674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022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104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95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44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5887" y="2414590"/>
            <a:ext cx="11745832" cy="166528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770" y="4403727"/>
            <a:ext cx="9674066" cy="1987549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19" indent="0" algn="ctr">
              <a:buNone/>
              <a:defRPr/>
            </a:lvl7pPr>
            <a:lvl8pPr marL="3200072" indent="0" algn="ctr">
              <a:buNone/>
              <a:defRPr/>
            </a:lvl8pPr>
            <a:lvl9pPr marL="3657225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B413B-DAD6-4B6B-B560-FF6ED0D6F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3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0D0BA-DFA9-46F3-AAA5-302CB05FB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1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18633" y="311151"/>
            <a:ext cx="3107654" cy="663257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319" y="311151"/>
            <a:ext cx="9117958" cy="66325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764F7-34F3-43AD-A82A-A2F482819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59623-3E8F-4E89-9EA1-E2D071640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6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588" y="4994276"/>
            <a:ext cx="11743651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588" y="3294063"/>
            <a:ext cx="11743651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7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19" indent="0">
              <a:buNone/>
              <a:defRPr sz="1400"/>
            </a:lvl7pPr>
            <a:lvl8pPr marL="3200072" indent="0">
              <a:buNone/>
              <a:defRPr sz="1400"/>
            </a:lvl8pPr>
            <a:lvl9pPr marL="3657225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CF88E-1997-4B9B-92CE-38D170A4F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317" y="1812927"/>
            <a:ext cx="6112804" cy="513079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3481" y="1812927"/>
            <a:ext cx="6112806" cy="513079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68F14-BE41-4FF6-8C8F-F923101E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5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317" y="1739902"/>
            <a:ext cx="6104081" cy="7254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7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317" y="2465389"/>
            <a:ext cx="6104081" cy="4478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0023" y="1739902"/>
            <a:ext cx="6106263" cy="7254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7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0023" y="2465389"/>
            <a:ext cx="6106263" cy="4478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DDE72-F8A2-4F12-B214-300120140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0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3C2FC-9A65-4224-82A0-262F26BFB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3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63567-20CF-453E-A4F4-12C9C43F9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7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18" y="309564"/>
            <a:ext cx="4544804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863" y="309563"/>
            <a:ext cx="7724422" cy="663416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318" y="1627189"/>
            <a:ext cx="454480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5D2BE-A620-47CB-9F90-910FD0E2A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2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566" y="5440366"/>
            <a:ext cx="8291432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8566" y="693740"/>
            <a:ext cx="8291432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7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5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8566" y="6083300"/>
            <a:ext cx="8291432" cy="911226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4C6FC-016B-4311-96B3-4C523A96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5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1319" y="311150"/>
            <a:ext cx="1243496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1319" y="1812927"/>
            <a:ext cx="12434968" cy="513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319" y="7078663"/>
            <a:ext cx="3223234" cy="53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1452" y="7078663"/>
            <a:ext cx="4374701" cy="53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03052" y="7078663"/>
            <a:ext cx="3223234" cy="53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713B6D-F057-4803-B20D-A87083395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154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306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46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613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864" indent="-342864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7308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2883" indent="-228576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036" indent="-22857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89" indent="-2285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3" indent="-2285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5" indent="-2285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9" indent="-2285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02" indent="-2285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5" algn="l" defTabSz="9143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mailto:openscience@cuni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cuni.cz/UK-13492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cuni.cz/UK-13492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science.cuni.cz/OSCI-64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penscience.cuni.cz/OSCI-63.html" TargetMode="External"/><Relationship Id="rId4" Type="http://schemas.openxmlformats.org/officeDocument/2006/relationships/hyperlink" Target="https://openscience.cuni.cz/OSCI-94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science.cuni.cz/OSCI-94.html" TargetMode="External"/><Relationship Id="rId3" Type="http://schemas.openxmlformats.org/officeDocument/2006/relationships/image" Target="../media/image14.jpg"/><Relationship Id="rId7" Type="http://schemas.openxmlformats.org/officeDocument/2006/relationships/hyperlink" Target="https://dlcv.cuni.cz/course/view.php?id=43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esearchdata@cuni.cz" TargetMode="External"/><Relationship Id="rId5" Type="http://schemas.openxmlformats.org/officeDocument/2006/relationships/hyperlink" Target="https://openscience.cuni.cz/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veda@ruk.cuni.cz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pravni@ruk.cuni.cz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esearch.data@cuip.cz" TargetMode="External"/><Relationship Id="rId5" Type="http://schemas.openxmlformats.org/officeDocument/2006/relationships/hyperlink" Target="mailto:openlaw@cuni.cz" TargetMode="External"/><Relationship Id="rId4" Type="http://schemas.openxmlformats.org/officeDocument/2006/relationships/hyperlink" Target="mailto:openict@cuni.cz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bit.ly/DatovaPolitikaU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mailto:openscience@natur.cuni.cz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atur.cuni.cz/fakulta/cit/datova-uloziste" TargetMode="External"/><Relationship Id="rId5" Type="http://schemas.openxmlformats.org/officeDocument/2006/relationships/hyperlink" Target="mailto:jiri.grulich@natur.cuni.cz" TargetMode="External"/><Relationship Id="rId4" Type="http://schemas.openxmlformats.org/officeDocument/2006/relationships/hyperlink" Target="https://bit.ly/opensciencePr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hyperlink" Target="https://bit.ly/PolicyMeetingFeedbac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mailto:openscience@cuni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d41586-023-03974-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s://www.technologyreview.com/2024/05/15/1092535/a-wave-of-retractions-is-shaking-physic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ature.com/articles/d41586-021-03691-0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hyperlink" Target="https://www.seznamzpravy.cz/clanek/tech-novy-rektor-mendelovy-univerzity-ma-problem-jeho-laborator-falsovala-data-186739" TargetMode="External"/><Relationship Id="rId4" Type="http://schemas.openxmlformats.org/officeDocument/2006/relationships/hyperlink" Target="https://www.theatlantic.com/science/archive/2018/11/psychologys-replication-crisis-real/576223/" TargetMode="Externa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white text&#10;&#10;Description automatically generated">
            <a:extLst>
              <a:ext uri="{FF2B5EF4-FFF2-40B4-BE49-F238E27FC236}">
                <a16:creationId xmlns:a16="http://schemas.microsoft.com/office/drawing/2014/main" id="{546FA39A-2BC5-5843-C2DC-D9B51607A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79" y="5592025"/>
            <a:ext cx="1774585" cy="21803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801140" y="1436483"/>
            <a:ext cx="8628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rgbClr val="003657"/>
                </a:solidFill>
                <a:latin typeface="Silka Bold" panose="00000800000000000000" pitchFamily="50" charset="-18"/>
              </a:rPr>
              <a:t>Politika správy výzkumných dat na 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A53B5-9337-76D3-CB6E-6CE4E588CA6B}"/>
              </a:ext>
            </a:extLst>
          </p:cNvPr>
          <p:cNvSpPr txBox="1"/>
          <p:nvPr/>
        </p:nvSpPr>
        <p:spPr>
          <a:xfrm>
            <a:off x="2801140" y="3728022"/>
            <a:ext cx="69105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Dagmar Hanzlíková</a:t>
            </a:r>
          </a:p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  <a:hlinkClick r:id="rId4"/>
              </a:rPr>
              <a:t>openscience@cuni.cz</a:t>
            </a:r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 </a:t>
            </a:r>
          </a:p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Centrum pro podporu open science</a:t>
            </a:r>
          </a:p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Univerzita Karlova</a:t>
            </a:r>
          </a:p>
          <a:p>
            <a:endParaRPr lang="cs-CZ" dirty="0">
              <a:solidFill>
                <a:srgbClr val="003657"/>
              </a:solidFill>
              <a:latin typeface="Silka" panose="00000500000000000000" pitchFamily="50" charset="-18"/>
            </a:endParaRPr>
          </a:p>
          <a:p>
            <a:endParaRPr lang="cs-CZ" dirty="0">
              <a:solidFill>
                <a:srgbClr val="003657"/>
              </a:solidFill>
              <a:latin typeface="Silka" panose="00000500000000000000" pitchFamily="50" charset="-18"/>
            </a:endParaRPr>
          </a:p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30. 5. 2024</a:t>
            </a:r>
          </a:p>
        </p:txBody>
      </p:sp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id="{B5F9FBBB-1F05-98D2-BC07-603BEB5ED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75" y="5424702"/>
            <a:ext cx="949960" cy="3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ject 3">
            <a:extLst>
              <a:ext uri="{FF2B5EF4-FFF2-40B4-BE49-F238E27FC236}">
                <a16:creationId xmlns:a16="http://schemas.microsoft.com/office/drawing/2014/main" id="{A2DC48FF-95AC-49AC-8CE5-079E39684A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r="33660"/>
          <a:stretch/>
        </p:blipFill>
        <p:spPr>
          <a:xfrm>
            <a:off x="0" y="1436483"/>
            <a:ext cx="1632102" cy="43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6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86104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 panose="00000600000000000000" pitchFamily="50" charset="-18"/>
              </a:rPr>
              <a:t>Obsah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39" y="1720211"/>
            <a:ext cx="9209105" cy="593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4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Cíl: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Specifikovat </a:t>
            </a:r>
            <a:r>
              <a:rPr lang="cs-CZ" sz="24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základní principy 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správy výzkumných dat a vymezit </a:t>
            </a:r>
            <a:r>
              <a:rPr lang="cs-CZ" sz="24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odpovědnosti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univerzity a jejích výzkumníků.</a:t>
            </a:r>
            <a:endParaRPr lang="cs-CZ" sz="2400" i="1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endParaRPr lang="cs-CZ" sz="24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Preabmbule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Preamble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Definice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Definitions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Cíl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Aim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Oblast působnosti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Scope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Základní principy (Basic 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principles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Odpovědnosti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Responsibilities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Podpora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Available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Support)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Revize dokumentu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Review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period)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Související dokumenty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Related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documents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</p:txBody>
      </p:sp>
      <p:pic>
        <p:nvPicPr>
          <p:cNvPr id="3" name="Obrázek 2">
            <a:hlinkClick r:id="rId4"/>
            <a:extLst>
              <a:ext uri="{FF2B5EF4-FFF2-40B4-BE49-F238E27FC236}">
                <a16:creationId xmlns:a16="http://schemas.microsoft.com/office/drawing/2014/main" id="{462586A8-A4AA-44AC-AED1-8E8200F13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2140" y="3057995"/>
            <a:ext cx="2882122" cy="401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667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86104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 panose="00000600000000000000" pitchFamily="50" charset="-18"/>
              </a:rPr>
              <a:t>Obsah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1"/>
            <a:ext cx="9164134" cy="593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4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Cíl: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Specifikovat </a:t>
            </a:r>
            <a:r>
              <a:rPr lang="cs-CZ" sz="24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základní principy 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správy výzkumných dat a vymezit </a:t>
            </a:r>
            <a:r>
              <a:rPr lang="cs-CZ" sz="24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odpovědnosti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univerzity a jejích výzkumníků.</a:t>
            </a:r>
            <a:endParaRPr lang="cs-CZ" sz="2400" i="1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endParaRPr lang="cs-CZ" sz="24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Preabmbule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Preamble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Definice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Definitions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Cíl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Aim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Oblast působnosti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Scope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b="1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Základní principy (Basic </a:t>
            </a:r>
            <a:r>
              <a:rPr lang="cs-CZ" sz="2400" b="1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principles</a:t>
            </a:r>
            <a:r>
              <a:rPr lang="cs-CZ" sz="2400" b="1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b="1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Odpovědnosti (</a:t>
            </a:r>
            <a:r>
              <a:rPr lang="cs-CZ" sz="2400" b="1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Responsibilities</a:t>
            </a:r>
            <a:r>
              <a:rPr lang="cs-CZ" sz="2400" b="1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b="1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Podpora (</a:t>
            </a:r>
            <a:r>
              <a:rPr lang="cs-CZ" sz="2400" b="1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Available</a:t>
            </a:r>
            <a:r>
              <a:rPr lang="cs-CZ" sz="2400" b="1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Support)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Revize dokumentu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Review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period)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Související dokumenty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Related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documents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5C7D95D-6183-4DFD-987C-B8D8B461A920}"/>
              </a:ext>
            </a:extLst>
          </p:cNvPr>
          <p:cNvSpPr/>
          <p:nvPr/>
        </p:nvSpPr>
        <p:spPr>
          <a:xfrm>
            <a:off x="2023672" y="4691925"/>
            <a:ext cx="6625652" cy="1379095"/>
          </a:xfrm>
          <a:prstGeom prst="rect">
            <a:avLst/>
          </a:prstGeom>
          <a:noFill/>
          <a:ln w="76200">
            <a:solidFill>
              <a:srgbClr val="D22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hlinkClick r:id="rId4"/>
            <a:extLst>
              <a:ext uri="{FF2B5EF4-FFF2-40B4-BE49-F238E27FC236}">
                <a16:creationId xmlns:a16="http://schemas.microsoft.com/office/drawing/2014/main" id="{1D4D67D4-6B04-428E-B7E9-3799689A2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2140" y="3057995"/>
            <a:ext cx="2882122" cy="401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5678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10373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Základní principy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01923"/>
            <a:ext cx="11068784" cy="55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Data spravována v souladu s principy 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4"/>
              </a:rPr>
              <a:t>FAIR</a:t>
            </a: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Sběr a uchovávání dat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Práce s daty v průběhu výzkumu</a:t>
            </a: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Dlouhodobé uchovávání dat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Nakládání s daty po skončení výzkumného projektu</a:t>
            </a: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Sdílení dat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Doporučení pro sdílení dat, pokud se rozhodnete data sdílet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Z politiky přímo </a:t>
            </a:r>
            <a:r>
              <a:rPr lang="cs-CZ" sz="2700" u="sng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nevyplývá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povinnost sdílet data</a:t>
            </a:r>
          </a:p>
        </p:txBody>
      </p:sp>
    </p:spTree>
    <p:extLst>
      <p:ext uri="{BB962C8B-B14F-4D97-AF65-F5344CB8AC3E}">
        <p14:creationId xmlns:p14="http://schemas.microsoft.com/office/powerpoint/2010/main" val="374610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10373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Principy: Sběr a uchovávání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1"/>
            <a:ext cx="10588199" cy="55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Uložení dat na bezpečném místě (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4"/>
              </a:rPr>
              <a:t>metodika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Bohatá metadata, použití standardizovaných výrazů a standardních formátů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Povinnost uzavřít smlouvu při přenosu osobních údajů, kdy je vývozcem dat UK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Doporučení uzavřít smlouvu o zpracování dat s externími partnery 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Doporučení připravit 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5"/>
              </a:rPr>
              <a:t>data management </a:t>
            </a:r>
            <a:r>
              <a:rPr lang="cs-CZ" sz="27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5"/>
              </a:rPr>
              <a:t>plan</a:t>
            </a: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684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10373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Principy: Dlouhodobé uchovávání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1"/>
            <a:ext cx="10588199" cy="230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Povinnost uchovávat podkladová data k publikacím po dobu 10 let od publikace výsledků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Opatřit uchovávaná data dostatečnou dokumentací</a:t>
            </a: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715655-2BB6-4015-B4CD-614B577A1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688" y="4417695"/>
            <a:ext cx="9522951" cy="230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ts val="600"/>
              </a:spcBef>
              <a:buClr>
                <a:srgbClr val="E12244"/>
              </a:buClr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Institucionální repozitář pro výzkumná data</a:t>
            </a:r>
          </a:p>
          <a:p>
            <a:pPr marL="457200" indent="-457200" algn="l">
              <a:spcBef>
                <a:spcPts val="6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Momentálně v testovací verzi</a:t>
            </a: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</p:txBody>
      </p:sp>
      <p:sp>
        <p:nvSpPr>
          <p:cNvPr id="8" name="Arrow: Right 9">
            <a:extLst>
              <a:ext uri="{FF2B5EF4-FFF2-40B4-BE49-F238E27FC236}">
                <a16:creationId xmlns:a16="http://schemas.microsoft.com/office/drawing/2014/main" id="{349BD396-972F-4645-9A23-EE6404133CF0}"/>
              </a:ext>
            </a:extLst>
          </p:cNvPr>
          <p:cNvSpPr/>
          <p:nvPr/>
        </p:nvSpPr>
        <p:spPr>
          <a:xfrm>
            <a:off x="2153440" y="4411599"/>
            <a:ext cx="916745" cy="518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48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10373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Principy: Sdílení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1"/>
            <a:ext cx="10588199" cy="55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Sdílení dat zároveň s bohatými metadaty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Odkazy na související výstupy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Perzistentní identifikátor pro data (DOI, handle)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Sdílení prostřednictvím důvěryhodného repozitáře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Přidělení licence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V souvisejících publikacích připojit informaci o dostupnosti podkladových dat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74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10373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Odpovědnosti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2"/>
            <a:ext cx="10588199" cy="100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Odpovědnost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za správu výzkumných dat je </a:t>
            </a: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sdílená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– nesou ji jak výzkumníci, tak i univerzita.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1AB2A7-22CB-4CAB-85F7-1D86FB69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3116450"/>
            <a:ext cx="5296671" cy="433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b="1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Výzkumníci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Správa dat v souladu se základními principy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Seznámení studentů se základními principy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Vyčlenit si v rámci grantů prostředky na správu dat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Informovat Univerzitu o nedostatečné podpoře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EDFAD0-E3CE-48C3-9E2B-608D3B97D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539" y="3116450"/>
            <a:ext cx="5563923" cy="433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b="1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Univerzita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Šíří informace o požadavcích na výzkumníky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Poskytne infrastrukturu a služby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Poskytne školení, metodické materiály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Poskytne informace a poradenství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Spolupracuje s vědeckou komunitou na rozvoji</a:t>
            </a: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652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483B599-A57B-4A41-93BE-640A86F21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11" y="1186108"/>
            <a:ext cx="4272698" cy="6039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10373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Podpora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1"/>
            <a:ext cx="7500226" cy="55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003657"/>
                </a:solidFill>
                <a:latin typeface="Silka Bold" panose="00000800000000000000" pitchFamily="50" charset="-18"/>
                <a:cs typeface="Arial"/>
              </a:rPr>
              <a:t>Centrum pro podporu open science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5"/>
              </a:rPr>
              <a:t>Webové stránky</a:t>
            </a: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Kontakt: 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6"/>
              </a:rPr>
              <a:t>researchdata@cuni.cz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Online kurz: 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7"/>
              </a:rPr>
              <a:t>Správa výzkumných dat</a:t>
            </a: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Školení na míru a konzultace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Metodika: 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8"/>
              </a:rPr>
              <a:t>Bezpečné nakládání s daty</a:t>
            </a: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Repozitář výzkumných dat: Ve vývoji</a:t>
            </a:r>
          </a:p>
        </p:txBody>
      </p:sp>
    </p:spTree>
    <p:extLst>
      <p:ext uri="{BB962C8B-B14F-4D97-AF65-F5344CB8AC3E}">
        <p14:creationId xmlns:p14="http://schemas.microsoft.com/office/powerpoint/2010/main" val="1384193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10373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Podpora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1"/>
            <a:ext cx="11664160" cy="55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IT podpora</a:t>
            </a:r>
          </a:p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Ústav výpočetní techniky (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4"/>
              </a:rPr>
              <a:t>openict@cuni.cz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Právní podpora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Autorské právo: Centrum pro podporu open science (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5"/>
              </a:rPr>
              <a:t>openlaw@cuni.cz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Komercializace výzkumu: CUIP (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6"/>
              </a:rPr>
              <a:t>research.data@cuip.cz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GDPR: Právní odbor (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7"/>
              </a:rPr>
              <a:t>pravni@ruk.cuni.cz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Etika ve výzkumu</a:t>
            </a:r>
          </a:p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Odbor pro vědu a výzkum (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8"/>
              </a:rPr>
              <a:t>veda@ruk.cuni.cz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9613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10373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Podpora na fakultě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1"/>
            <a:ext cx="10588199" cy="55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Data steward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Podpora při tvorbě Data Management Plánu (DMP) nejen pro grantové přihlášky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Metodická podpora správy výzkumných dat</a:t>
            </a:r>
          </a:p>
        </p:txBody>
      </p:sp>
    </p:spTree>
    <p:extLst>
      <p:ext uri="{BB962C8B-B14F-4D97-AF65-F5344CB8AC3E}">
        <p14:creationId xmlns:p14="http://schemas.microsoft.com/office/powerpoint/2010/main" val="221460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86104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 panose="00000600000000000000" pitchFamily="50" charset="-18"/>
              </a:rPr>
              <a:t>Datová politika UK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C33D6F-AA9B-422F-858B-91A84343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3524842"/>
            <a:ext cx="6682595" cy="70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2244"/>
              </a:buClr>
            </a:pPr>
            <a:r>
              <a:rPr lang="cs-CZ" sz="4800" kern="0" dirty="0">
                <a:solidFill>
                  <a:srgbClr val="003657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</a:t>
            </a:r>
            <a:r>
              <a:rPr lang="cs-CZ" sz="4800" kern="0" dirty="0" err="1">
                <a:solidFill>
                  <a:srgbClr val="003657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DatovaPolitikaUK</a:t>
            </a:r>
            <a:r>
              <a:rPr lang="cs-CZ" sz="4800" kern="0" dirty="0">
                <a:solidFill>
                  <a:srgbClr val="003657"/>
                </a:solidFill>
                <a:cs typeface="Arial"/>
              </a:rPr>
              <a:t> </a:t>
            </a:r>
            <a:endParaRPr lang="cs-CZ" sz="4000" kern="0" dirty="0">
              <a:solidFill>
                <a:srgbClr val="003657"/>
              </a:solidFill>
              <a:cs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DF204D-0615-4508-AB03-4BCFBCE03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93" y="1693889"/>
            <a:ext cx="4834320" cy="48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82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10373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Podpora na fakultě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1"/>
            <a:ext cx="10588199" cy="55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003657"/>
                </a:solidFill>
                <a:latin typeface="Silka Bold" panose="00000800000000000000" pitchFamily="50" charset="-18"/>
                <a:cs typeface="Arial"/>
              </a:rPr>
              <a:t>Kontakty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Web: 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4"/>
              </a:rPr>
              <a:t>https://bit.ly/opensciencePrF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Data steward: Jiří Grulich (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5"/>
              </a:rPr>
              <a:t>jiri.grulich@natur.cuni.cz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IT podpora – datová úložiště</a:t>
            </a:r>
            <a:b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</a:b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6"/>
              </a:rPr>
              <a:t>https://www.natur.cuni.cz/fakulta/cit/datova-uloziste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DA904DF-74B4-4781-B3B9-1FF88AD6FAC1}"/>
              </a:ext>
            </a:extLst>
          </p:cNvPr>
          <p:cNvSpPr txBox="1"/>
          <p:nvPr/>
        </p:nvSpPr>
        <p:spPr>
          <a:xfrm>
            <a:off x="3255264" y="2395728"/>
            <a:ext cx="6547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12244"/>
              </a:buClr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003657"/>
                </a:solidFill>
                <a:effectLst/>
                <a:uLnTx/>
                <a:uFillTx/>
                <a:latin typeface="Silka" panose="00000500000000000000" pitchFamily="50" charset="-18"/>
                <a:ea typeface="+mn-ea"/>
                <a:cs typeface="Arial"/>
                <a:hlinkClick r:id="rId7"/>
              </a:rPr>
              <a:t>openscience@natur.cuni.cz</a:t>
            </a:r>
            <a:r>
              <a:rPr kumimoji="0" 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003657"/>
                </a:solidFill>
                <a:effectLst/>
                <a:uLnTx/>
                <a:uFillTx/>
                <a:latin typeface="Silka" panose="00000500000000000000" pitchFamily="50" charset="-18"/>
                <a:ea typeface="+mn-ea"/>
                <a:cs typeface="Arial"/>
              </a:rPr>
              <a:t> </a:t>
            </a:r>
          </a:p>
          <a:p>
            <a:endParaRPr lang="cs-CZ" dirty="0"/>
          </a:p>
        </p:txBody>
      </p:sp>
      <p:sp>
        <p:nvSpPr>
          <p:cNvPr id="6" name="Arrow: Right 9">
            <a:extLst>
              <a:ext uri="{FF2B5EF4-FFF2-40B4-BE49-F238E27FC236}">
                <a16:creationId xmlns:a16="http://schemas.microsoft.com/office/drawing/2014/main" id="{1E54B525-E97B-44F8-8D29-38C812830000}"/>
              </a:ext>
            </a:extLst>
          </p:cNvPr>
          <p:cNvSpPr/>
          <p:nvPr/>
        </p:nvSpPr>
        <p:spPr>
          <a:xfrm>
            <a:off x="2208304" y="2439519"/>
            <a:ext cx="916745" cy="518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19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86104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 panose="00000600000000000000" pitchFamily="50" charset="-18"/>
              </a:rPr>
              <a:t>Diskuze &amp; Feedback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AAED6302-A882-45B6-A64C-286B2BEC0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748" y="2236087"/>
            <a:ext cx="8139836" cy="70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2244"/>
              </a:buClr>
            </a:pPr>
            <a:r>
              <a:rPr lang="cs-CZ" sz="4800" kern="0" dirty="0">
                <a:solidFill>
                  <a:srgbClr val="003657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bit.ly/PolicyMeetingFeedback</a:t>
            </a:r>
            <a:endParaRPr lang="cs-CZ" sz="4000" kern="0" dirty="0">
              <a:solidFill>
                <a:srgbClr val="003657"/>
              </a:solidFill>
              <a:cs typeface="Arial"/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D035BFDF-CF92-4ABE-ABC4-426612142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59262" y="3225592"/>
            <a:ext cx="4546808" cy="454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42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white text&#10;&#10;Description automatically generated">
            <a:extLst>
              <a:ext uri="{FF2B5EF4-FFF2-40B4-BE49-F238E27FC236}">
                <a16:creationId xmlns:a16="http://schemas.microsoft.com/office/drawing/2014/main" id="{546FA39A-2BC5-5843-C2DC-D9B51607A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79" y="5592025"/>
            <a:ext cx="1774585" cy="21803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801140" y="1436483"/>
            <a:ext cx="862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rgbClr val="003657"/>
                </a:solidFill>
                <a:latin typeface="Silka Bold" panose="00000800000000000000" pitchFamily="50" charset="-18"/>
              </a:rPr>
              <a:t>Děkuji za pozornost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A53B5-9337-76D3-CB6E-6CE4E588CA6B}"/>
              </a:ext>
            </a:extLst>
          </p:cNvPr>
          <p:cNvSpPr txBox="1"/>
          <p:nvPr/>
        </p:nvSpPr>
        <p:spPr>
          <a:xfrm>
            <a:off x="2801140" y="3728022"/>
            <a:ext cx="69105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Dagmar Hanzlíková</a:t>
            </a:r>
          </a:p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  <a:hlinkClick r:id="rId4"/>
              </a:rPr>
              <a:t>openscience@cuni.cz</a:t>
            </a:r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 </a:t>
            </a:r>
          </a:p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Centrum pro podporu open science</a:t>
            </a:r>
          </a:p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Univerzita Karlova</a:t>
            </a:r>
          </a:p>
          <a:p>
            <a:endParaRPr lang="cs-CZ" dirty="0">
              <a:solidFill>
                <a:srgbClr val="003657"/>
              </a:solidFill>
              <a:latin typeface="Silka" panose="00000500000000000000" pitchFamily="50" charset="-18"/>
            </a:endParaRPr>
          </a:p>
          <a:p>
            <a:endParaRPr lang="cs-CZ" dirty="0">
              <a:solidFill>
                <a:srgbClr val="003657"/>
              </a:solidFill>
              <a:latin typeface="Silka" panose="00000500000000000000" pitchFamily="50" charset="-18"/>
            </a:endParaRPr>
          </a:p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30. 5. 2024</a:t>
            </a:r>
          </a:p>
        </p:txBody>
      </p:sp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id="{B5F9FBBB-1F05-98D2-BC07-603BEB5ED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75" y="5424702"/>
            <a:ext cx="949960" cy="3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ject 3">
            <a:extLst>
              <a:ext uri="{FF2B5EF4-FFF2-40B4-BE49-F238E27FC236}">
                <a16:creationId xmlns:a16="http://schemas.microsoft.com/office/drawing/2014/main" id="{A2DC48FF-95AC-49AC-8CE5-079E39684A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r="33660"/>
          <a:stretch/>
        </p:blipFill>
        <p:spPr>
          <a:xfrm>
            <a:off x="0" y="1436483"/>
            <a:ext cx="1632102" cy="43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6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86104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>
                <a:solidFill>
                  <a:srgbClr val="D22D40"/>
                </a:solidFill>
                <a:latin typeface="Silka Medium" panose="00000600000000000000" pitchFamily="50" charset="-18"/>
              </a:rPr>
              <a:t>Co jsou výzkumná data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1"/>
            <a:ext cx="10588199" cy="51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=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</a:t>
            </a:r>
            <a:r>
              <a:rPr lang="cs-CZ" sz="2700" i="1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informace, které byly vytvořeny či sbírány za účelem zjištění či reprodukování vašich výsledků výzkumu</a:t>
            </a:r>
            <a:endParaRPr lang="en-US" i="1" kern="0" dirty="0">
              <a:solidFill>
                <a:srgbClr val="003657"/>
              </a:solidFill>
              <a:latin typeface="Silka" panose="00000500000000000000" pitchFamily="50" charset="-18"/>
            </a:endParaRP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342265" indent="-342265" algn="l">
              <a:buClr>
                <a:srgbClr val="E12244"/>
              </a:buClr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Výzkumná data mohou mít různou podobu (digitální i nedigitální)</a:t>
            </a:r>
          </a:p>
          <a:p>
            <a:pPr marL="798195" lvl="1" indent="-3429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2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Tabulky, dokumenty</a:t>
            </a:r>
          </a:p>
          <a:p>
            <a:pPr marL="798195" lvl="1" indent="-3429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2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Audio a video nahrávky, obrázky, fotografie</a:t>
            </a:r>
            <a:endParaRPr lang="cs-CZ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798195" lvl="1" indent="-3429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2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Dotazníky, odpovědi na otázky, přepisy rozhovorů</a:t>
            </a:r>
          </a:p>
          <a:p>
            <a:pPr marL="798195" lvl="1" indent="-3429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2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Laboratorní deníky, terénní poznámky</a:t>
            </a:r>
          </a:p>
          <a:p>
            <a:pPr marL="798195" lvl="1" indent="-3429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2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Software, skript</a:t>
            </a:r>
          </a:p>
          <a:p>
            <a:pPr marL="798195" lvl="1" indent="-3429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2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Vzorky, exempláře</a:t>
            </a:r>
          </a:p>
        </p:txBody>
      </p:sp>
    </p:spTree>
    <p:extLst>
      <p:ext uri="{BB962C8B-B14F-4D97-AF65-F5344CB8AC3E}">
        <p14:creationId xmlns:p14="http://schemas.microsoft.com/office/powerpoint/2010/main" val="350789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9388986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500">
                <a:solidFill>
                  <a:srgbClr val="D22D40"/>
                </a:solidFill>
                <a:latin typeface="Silka Medium"/>
              </a:rPr>
              <a:t>Správa výzkumných dat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D891C8-6154-0E3F-B5AF-1358E6DEB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996" y="1324864"/>
            <a:ext cx="7725671" cy="5460609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5267271-7593-48BE-ABC0-2312B839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1" y="1858781"/>
            <a:ext cx="6615665" cy="523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265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/>
              </a:rPr>
              <a:t>Je třeba v průběhu celého výzkumného procesu</a:t>
            </a:r>
          </a:p>
          <a:p>
            <a:pPr marL="342265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/>
              </a:rPr>
              <a:t>Usnadňuje psaní článků a jejich revize</a:t>
            </a:r>
            <a:endParaRPr lang="cs-CZ" dirty="0"/>
          </a:p>
          <a:p>
            <a:pPr marL="342265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/>
                <a:ea typeface="+mn-lt"/>
                <a:cs typeface="+mn-lt"/>
              </a:rPr>
              <a:t>Snížení rizika nutnosti stažení článku z důvodu pomíchání dat nebo jejich špatného označení</a:t>
            </a:r>
            <a:endParaRPr lang="cs-CZ" dirty="0"/>
          </a:p>
          <a:p>
            <a:pPr marL="342265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/>
                <a:cs typeface="Arial"/>
              </a:rPr>
              <a:t>V případě pochybností o validitě výsledků se můžete o svá data opřít</a:t>
            </a:r>
          </a:p>
          <a:p>
            <a:pPr marL="342265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/>
            </a:endParaRPr>
          </a:p>
          <a:p>
            <a:pPr marL="342265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/>
            </a:endParaRPr>
          </a:p>
        </p:txBody>
      </p:sp>
    </p:spTree>
    <p:extLst>
      <p:ext uri="{BB962C8B-B14F-4D97-AF65-F5344CB8AC3E}">
        <p14:creationId xmlns:p14="http://schemas.microsoft.com/office/powerpoint/2010/main" val="282128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9388986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Replikační krize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A90BE8E2-D356-CE90-2D70-F2BB110E8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545788"/>
            <a:ext cx="9658809" cy="113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i="1" kern="0" dirty="0">
                <a:solidFill>
                  <a:srgbClr val="D22D40"/>
                </a:solidFill>
                <a:latin typeface="Silka"/>
                <a:cs typeface="Arial"/>
              </a:rPr>
              <a:t>=</a:t>
            </a:r>
            <a:r>
              <a:rPr lang="cs-CZ" sz="2700" i="1" kern="0" dirty="0">
                <a:solidFill>
                  <a:srgbClr val="003657"/>
                </a:solidFill>
                <a:latin typeface="Silka"/>
                <a:cs typeface="Arial"/>
              </a:rPr>
              <a:t> mnoho studií není možné zopakovat a snahy dospět ke stejným výsledkům končí neúspěšně</a:t>
            </a: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44F3D726-B06F-2933-D4DC-69C7F42D1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935" y="2729093"/>
            <a:ext cx="5400675" cy="1781175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5C57AB4C-8196-0A27-D6F5-4A393A6CF9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2459" y="2727958"/>
            <a:ext cx="6181725" cy="1809750"/>
          </a:xfrm>
          <a:prstGeom prst="rect">
            <a:avLst/>
          </a:prstGeom>
        </p:spPr>
      </p:pic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0B4C0464-8A40-1B91-2243-FC762981A8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3472" y="4527092"/>
            <a:ext cx="5561826" cy="1955909"/>
          </a:xfrm>
          <a:prstGeom prst="rect">
            <a:avLst/>
          </a:prstGeom>
        </p:spPr>
      </p:pic>
      <p:pic>
        <p:nvPicPr>
          <p:cNvPr id="11" name="Picture 10">
            <a:hlinkClick r:id="rId10"/>
            <a:extLst>
              <a:ext uri="{FF2B5EF4-FFF2-40B4-BE49-F238E27FC236}">
                <a16:creationId xmlns:a16="http://schemas.microsoft.com/office/drawing/2014/main" id="{8BA96C0D-F667-5296-DFCF-AAD0129E2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6308" y="6432941"/>
            <a:ext cx="5400675" cy="1257300"/>
          </a:xfrm>
          <a:prstGeom prst="rect">
            <a:avLst/>
          </a:prstGeom>
        </p:spPr>
      </p:pic>
      <p:pic>
        <p:nvPicPr>
          <p:cNvPr id="4" name="Obrázek 3">
            <a:hlinkClick r:id="rId12"/>
            <a:extLst>
              <a:ext uri="{FF2B5EF4-FFF2-40B4-BE49-F238E27FC236}">
                <a16:creationId xmlns:a16="http://schemas.microsoft.com/office/drawing/2014/main" id="{98D5F807-0BAF-437F-92B3-BD67EBD09B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95" y="4686472"/>
            <a:ext cx="6360886" cy="151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4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9388986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Replikační krize: Co s tím?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5267271-7593-48BE-ABC0-2312B839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1" y="3605586"/>
            <a:ext cx="10663149" cy="363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265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/>
              </a:rPr>
              <a:t>Časopisy: Povinnost zveřejňovat podkladová data</a:t>
            </a:r>
          </a:p>
          <a:p>
            <a:pPr marL="342265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/>
              </a:rPr>
              <a:t>Poskytovatelé financí: Povinnost správy (a zveřejnění) dat</a:t>
            </a:r>
          </a:p>
          <a:p>
            <a:pPr marL="799419" lvl="1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/>
              </a:rPr>
              <a:t>Popis v projektové žádosti</a:t>
            </a:r>
          </a:p>
          <a:p>
            <a:pPr marL="799419" lvl="1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</a:rPr>
              <a:t>Data management 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</a:rPr>
              <a:t>plan</a:t>
            </a:r>
            <a:endParaRPr lang="cs-CZ" sz="2400" dirty="0">
              <a:latin typeface="Silka" panose="00000500000000000000" pitchFamily="50" charset="-18"/>
            </a:endParaRPr>
          </a:p>
          <a:p>
            <a:pPr marL="342265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ea typeface="+mn-lt"/>
                <a:cs typeface="+mn-lt"/>
              </a:rPr>
              <a:t>Instituce: Datové politiky</a:t>
            </a:r>
            <a:endParaRPr lang="cs-CZ" sz="2700" dirty="0">
              <a:latin typeface="Silka" panose="00000500000000000000" pitchFamily="50" charset="-18"/>
            </a:endParaRPr>
          </a:p>
          <a:p>
            <a:pPr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</a:pPr>
            <a:endParaRPr lang="cs-CZ" sz="2700" kern="0" dirty="0">
              <a:solidFill>
                <a:srgbClr val="003657"/>
              </a:solidFill>
              <a:latin typeface="Silka"/>
            </a:endParaRPr>
          </a:p>
        </p:txBody>
      </p:sp>
      <p:sp>
        <p:nvSpPr>
          <p:cNvPr id="6" name="Arrow: Right 9">
            <a:extLst>
              <a:ext uri="{FF2B5EF4-FFF2-40B4-BE49-F238E27FC236}">
                <a16:creationId xmlns:a16="http://schemas.microsoft.com/office/drawing/2014/main" id="{B164BF5E-5F2E-42B8-ADC6-CBD70377EA81}"/>
              </a:ext>
            </a:extLst>
          </p:cNvPr>
          <p:cNvSpPr/>
          <p:nvPr/>
        </p:nvSpPr>
        <p:spPr>
          <a:xfrm>
            <a:off x="2153440" y="2013340"/>
            <a:ext cx="916745" cy="518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E0E123B-3BA6-41E8-AF77-7C4FC1F52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401" y="1989596"/>
            <a:ext cx="8672789" cy="5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003657"/>
                </a:solidFill>
                <a:latin typeface="Silka"/>
                <a:cs typeface="Arial"/>
              </a:rPr>
              <a:t>Snaha o robustní a </a:t>
            </a:r>
            <a:r>
              <a:rPr lang="cs-CZ" sz="2700" kern="0" dirty="0" err="1">
                <a:solidFill>
                  <a:srgbClr val="003657"/>
                </a:solidFill>
                <a:latin typeface="Silka"/>
                <a:cs typeface="Arial"/>
              </a:rPr>
              <a:t>replikovatelný</a:t>
            </a:r>
            <a:r>
              <a:rPr lang="cs-CZ" sz="2700" kern="0" dirty="0">
                <a:solidFill>
                  <a:srgbClr val="003657"/>
                </a:solidFill>
                <a:latin typeface="Silka"/>
                <a:cs typeface="Arial"/>
              </a:rPr>
              <a:t> výzkum</a:t>
            </a:r>
          </a:p>
        </p:txBody>
      </p:sp>
    </p:spTree>
    <p:extLst>
      <p:ext uri="{BB962C8B-B14F-4D97-AF65-F5344CB8AC3E}">
        <p14:creationId xmlns:p14="http://schemas.microsoft.com/office/powerpoint/2010/main" val="87680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801140" y="1436483"/>
            <a:ext cx="8696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003657"/>
                </a:solidFill>
                <a:latin typeface="Silka Medium" panose="00000600000000000000" pitchFamily="50" charset="-18"/>
              </a:rPr>
              <a:t>Datová politika UK</a:t>
            </a: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A2DC48FF-95AC-49AC-8CE5-079E39684A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33660"/>
          <a:stretch/>
        </p:blipFill>
        <p:spPr>
          <a:xfrm>
            <a:off x="0" y="1436483"/>
            <a:ext cx="1632102" cy="43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0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86104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 panose="00000600000000000000" pitchFamily="50" charset="-18"/>
              </a:rPr>
              <a:t>Datová politika UK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840133"/>
            <a:ext cx="10183465" cy="538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4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Forma: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Dokument projednaný a schválený Vědeckou radou UK, a projednaný s kladným stanoviskem Akademickým senátem UK</a:t>
            </a:r>
            <a:endParaRPr lang="cs-CZ" sz="2400" i="1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endParaRPr lang="cs-CZ" sz="24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     Očekává se navazující Opatření rektorky</a:t>
            </a:r>
          </a:p>
          <a:p>
            <a:pPr algn="l">
              <a:buClr>
                <a:srgbClr val="E12244"/>
              </a:buClr>
            </a:pPr>
            <a:endParaRPr lang="cs-CZ" sz="24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endParaRPr lang="cs-CZ" sz="24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r>
              <a:rPr lang="cs-CZ" sz="24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K čemu 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mi dokument bude?</a:t>
            </a:r>
          </a:p>
          <a:p>
            <a:pPr marL="514350" indent="-51435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Informace na co si dát při správě výzkumných dat pozor</a:t>
            </a:r>
          </a:p>
          <a:p>
            <a:pPr marL="514350" indent="-51435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Informace o podpoře</a:t>
            </a:r>
          </a:p>
          <a:p>
            <a:pPr marL="514350" indent="-51435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Možnost odkazovat na dokument v grantových žádostech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363B27-738A-4F44-82DF-5F3111937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67" y="3013023"/>
            <a:ext cx="395667" cy="5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5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10373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Na koho/co se vztahuje?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1"/>
            <a:ext cx="10588199" cy="55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Na koho 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se datová politika vztahuje?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Na všechny </a:t>
            </a: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zaměstnance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a </a:t>
            </a: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studenty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univerzity a </a:t>
            </a: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spolupracující osoby a subjekty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, které na univerzitě provádějí výzkum nebo poskytují podporu výzkumu</a:t>
            </a: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Na co 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se datová politika vztahuje?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Na všechna výzkumná data bez ohledu na jejich formu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142837"/>
      </p:ext>
    </p:extLst>
  </p:cSld>
  <p:clrMapOvr>
    <a:masterClrMapping/>
  </p:clrMapOvr>
</p:sld>
</file>

<file path=ppt/theme/theme1.xml><?xml version="1.0" encoding="utf-8"?>
<a:theme xmlns:a="http://schemas.openxmlformats.org/drawingml/2006/main" name="prez_karlovka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42D4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D42D40"/>
      </a:hlink>
      <a:folHlink>
        <a:srgbClr val="6A151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8c5613-6543-4ad4-966a-310a9eb1be11">
      <Terms xmlns="http://schemas.microsoft.com/office/infopath/2007/PartnerControls"/>
    </lcf76f155ced4ddcb4097134ff3c332f>
    <TaxCatchAll xmlns="585b3f94-a6d6-47f3-aa8c-c0649dabad4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E708B4807E724BAE57F3AD9D0B0CB3" ma:contentTypeVersion="18" ma:contentTypeDescription="Create a new document." ma:contentTypeScope="" ma:versionID="fb332d6421056899622db1f55b88daa4">
  <xsd:schema xmlns:xsd="http://www.w3.org/2001/XMLSchema" xmlns:xs="http://www.w3.org/2001/XMLSchema" xmlns:p="http://schemas.microsoft.com/office/2006/metadata/properties" xmlns:ns2="a48c5613-6543-4ad4-966a-310a9eb1be11" xmlns:ns3="585b3f94-a6d6-47f3-aa8c-c0649dabad48" targetNamespace="http://schemas.microsoft.com/office/2006/metadata/properties" ma:root="true" ma:fieldsID="4144c55822ae4c51490002991142020e" ns2:_="" ns3:_="">
    <xsd:import namespace="a48c5613-6543-4ad4-966a-310a9eb1be11"/>
    <xsd:import namespace="585b3f94-a6d6-47f3-aa8c-c0649dabad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c5613-6543-4ad4-966a-310a9eb1be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de2c221-80ea-42f2-a6ce-7f19966b5d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b3f94-a6d6-47f3-aa8c-c0649dabad4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8053d57-3e1e-4301-bf4f-7c210d97d4cf}" ma:internalName="TaxCatchAll" ma:showField="CatchAllData" ma:web="585b3f94-a6d6-47f3-aa8c-c0649dabad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758D0C-84E7-4D20-B48A-111CA26962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132126-9A57-4888-8406-AD46DFEE61CD}">
  <ds:schemaRefs>
    <ds:schemaRef ds:uri="585b3f94-a6d6-47f3-aa8c-c0649dabad48"/>
    <ds:schemaRef ds:uri="a48c5613-6543-4ad4-966a-310a9eb1be1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C6ABCB-0B09-49EF-9FED-291071BCD7A9}">
  <ds:schemaRefs>
    <ds:schemaRef ds:uri="585b3f94-a6d6-47f3-aa8c-c0649dabad48"/>
    <ds:schemaRef ds:uri="a48c5613-6543-4ad4-966a-310a9eb1be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prez_karlovka</Template>
  <TotalTime>587</TotalTime>
  <Words>898</Words>
  <Application>Microsoft Office PowerPoint</Application>
  <PresentationFormat>Vlastní</PresentationFormat>
  <Paragraphs>187</Paragraphs>
  <Slides>22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Silka</vt:lpstr>
      <vt:lpstr>Silka Bold</vt:lpstr>
      <vt:lpstr>Silka Medium</vt:lpstr>
      <vt:lpstr>prez_karlovka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Microsoft</dc:creator>
  <cp:lastModifiedBy>Dagmar Hanzlíková</cp:lastModifiedBy>
  <cp:revision>71</cp:revision>
  <dcterms:created xsi:type="dcterms:W3CDTF">2019-10-01T20:11:01Z</dcterms:created>
  <dcterms:modified xsi:type="dcterms:W3CDTF">2024-05-19T20:10:50Z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0x010100DFE708B4807E724BAE57F3AD9D0B0CB3</vt:lpwstr>
  </property>
  <property fmtid="{D5CDD505-2E9C-101B-9397-08002B2CF9AE}" pid="3" name="MediaServiceImageTags">
    <vt:lpwstr/>
  </property>
</Properties>
</file>